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8" r:id="rId14"/>
    <p:sldId id="267" r:id="rId15"/>
    <p:sldId id="269" r:id="rId16"/>
    <p:sldId id="271" r:id="rId17"/>
    <p:sldId id="270" r:id="rId18"/>
    <p:sldId id="272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649" autoAdjust="0"/>
  </p:normalViewPr>
  <p:slideViewPr>
    <p:cSldViewPr snapToGrid="0" snapToObjects="1">
      <p:cViewPr varScale="1">
        <p:scale>
          <a:sx n="93" d="100"/>
          <a:sy n="93" d="100"/>
        </p:scale>
        <p:origin x="-13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png>
</file>

<file path=ppt/media/image10.png>
</file>

<file path=ppt/media/image14.png>
</file>

<file path=ppt/media/image15.png>
</file>

<file path=ppt/media/image16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86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1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62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0787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5677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3211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3023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3341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59686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17825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132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66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35790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11427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86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4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34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83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4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2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50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3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36AC1-2435-B241-A2A5-A93EEF7698BC}" type="datetimeFigureOut">
              <a:rPr lang="en-US" smtClean="0"/>
              <a:t>4/23/15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C9A2B-A9FB-9449-912A-7D895E786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2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4AEA7-AED1-0449-B326-125C9120C6DC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4/23/15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E08F0-3BCC-084A-9696-A4EF15D4BFB8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026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4.png"/><Relationship Id="rId5" Type="http://schemas.openxmlformats.org/officeDocument/2006/relationships/image" Target="../media/image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Stochastic Yan Network in Fly Eye Development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Herman Gudjonson</a:t>
            </a:r>
          </a:p>
          <a:p>
            <a:r>
              <a:rPr lang="en-US" dirty="0" smtClean="0"/>
              <a:t>04/23/15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04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8799"/>
            <a:ext cx="8229600" cy="66467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Mechanisms of Yan regulation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3019"/>
          <a:stretch/>
        </p:blipFill>
        <p:spPr>
          <a:xfrm>
            <a:off x="5108928" y="1799253"/>
            <a:ext cx="3461554" cy="39077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57081"/>
          <a:stretch/>
        </p:blipFill>
        <p:spPr>
          <a:xfrm>
            <a:off x="251332" y="1624087"/>
            <a:ext cx="3461554" cy="29433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6352" y="1190259"/>
            <a:ext cx="3692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Multipotent</a:t>
            </a:r>
            <a:r>
              <a:rPr lang="en-US" sz="2400" dirty="0"/>
              <a:t> </a:t>
            </a:r>
            <a:r>
              <a:rPr lang="en-US" sz="2400" dirty="0" smtClean="0"/>
              <a:t>Precursor State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214752" y="1190259"/>
            <a:ext cx="3242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Differentiating Cell State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888630" y="5824341"/>
            <a:ext cx="4205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miR-7 is also inhibiting Yan production by sequestering/degrading Yan mRNA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4990" y="5099184"/>
            <a:ext cx="3703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Two mechanisms of Yan inhibition – protein level (via Mae) and transcript level (via miR-7)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Mae and miR-7 are similarly regulated by Yan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74755" y="6488668"/>
            <a:ext cx="276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Doroquez</a:t>
            </a:r>
            <a:r>
              <a:rPr lang="en-US" dirty="0" smtClean="0"/>
              <a:t> and </a:t>
            </a:r>
            <a:r>
              <a:rPr lang="en-US" dirty="0" err="1" smtClean="0"/>
              <a:t>Rebay</a:t>
            </a:r>
            <a:r>
              <a:rPr lang="en-US" dirty="0" smtClean="0"/>
              <a:t>, 2006.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978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175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Experimental Yan Dynamics</a:t>
            </a:r>
            <a:endParaRPr lang="en-US" dirty="0"/>
          </a:p>
        </p:txBody>
      </p:sp>
      <p:pic>
        <p:nvPicPr>
          <p:cNvPr id="10" name="Picture 9" descr="eye_pi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38" y="1417639"/>
            <a:ext cx="2257761" cy="2313166"/>
          </a:xfrm>
          <a:prstGeom prst="rect">
            <a:avLst/>
          </a:prstGeom>
        </p:spPr>
      </p:pic>
      <p:pic>
        <p:nvPicPr>
          <p:cNvPr id="11" name="Picture 10" descr="Fig2_version7 copy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4"/>
          <a:stretch/>
        </p:blipFill>
        <p:spPr>
          <a:xfrm>
            <a:off x="2409999" y="1137762"/>
            <a:ext cx="6408154" cy="519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84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77908"/>
          </a:xfrm>
        </p:spPr>
        <p:txBody>
          <a:bodyPr>
            <a:noAutofit/>
          </a:bodyPr>
          <a:lstStyle/>
          <a:p>
            <a:r>
              <a:rPr lang="en-US" sz="2800" dirty="0" smtClean="0"/>
              <a:t>Experimental Yan dynamics in differentiating cells</a:t>
            </a:r>
            <a:endParaRPr lang="en-US" sz="2800" dirty="0"/>
          </a:p>
        </p:txBody>
      </p:sp>
      <p:pic>
        <p:nvPicPr>
          <p:cNvPr id="4" name="Picture 3" descr="Fig1Supplementary_version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4"/>
          <a:stretch/>
        </p:blipFill>
        <p:spPr>
          <a:xfrm>
            <a:off x="1997070" y="1103035"/>
            <a:ext cx="5299364" cy="534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16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0517"/>
          </a:xfrm>
        </p:spPr>
        <p:txBody>
          <a:bodyPr>
            <a:normAutofit/>
          </a:bodyPr>
          <a:lstStyle/>
          <a:p>
            <a:r>
              <a:rPr lang="en-US" sz="3600" dirty="0" smtClean="0"/>
              <a:t>Yan dynamics in EGFR mutant backgrounds</a:t>
            </a:r>
            <a:endParaRPr lang="en-US" sz="3600" dirty="0"/>
          </a:p>
        </p:txBody>
      </p:sp>
      <p:pic>
        <p:nvPicPr>
          <p:cNvPr id="12" name="Picture 11" descr="egfr_mutan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080" y="1217143"/>
            <a:ext cx="5822623" cy="50670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1323530"/>
            <a:ext cx="2764695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EGFR </a:t>
            </a:r>
            <a:r>
              <a:rPr lang="en-US" dirty="0" err="1" smtClean="0"/>
              <a:t>ts</a:t>
            </a:r>
            <a:r>
              <a:rPr lang="en-US" dirty="0" smtClean="0"/>
              <a:t> – temperature sensitive EGFR, at non-permissive temperature EGFR signaling reduced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Ras-v12 – constitutively active EGFR signaling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9054" y="3757263"/>
            <a:ext cx="26456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Yan affected by EGFR modulation differently in </a:t>
            </a:r>
            <a:r>
              <a:rPr lang="en-US" sz="2000" dirty="0" err="1" smtClean="0"/>
              <a:t>multipotent</a:t>
            </a:r>
            <a:r>
              <a:rPr lang="en-US" sz="2000" dirty="0" smtClean="0"/>
              <a:t> cells </a:t>
            </a:r>
            <a:r>
              <a:rPr lang="en-US" sz="2000" dirty="0" err="1" smtClean="0"/>
              <a:t>vs</a:t>
            </a:r>
            <a:r>
              <a:rPr lang="en-US" sz="2000" dirty="0" smtClean="0"/>
              <a:t> differentiating cells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10183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3999" cy="995423"/>
          </a:xfrm>
        </p:spPr>
        <p:txBody>
          <a:bodyPr>
            <a:noAutofit/>
          </a:bodyPr>
          <a:lstStyle/>
          <a:p>
            <a:r>
              <a:rPr lang="en-US" sz="3200" dirty="0" smtClean="0"/>
              <a:t>Stochastic model of Yan network in an individual cell</a:t>
            </a:r>
            <a:endParaRPr lang="en-US" sz="32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284588"/>
              </p:ext>
            </p:extLst>
          </p:nvPr>
        </p:nvGraphicFramePr>
        <p:xfrm>
          <a:off x="228083" y="1311212"/>
          <a:ext cx="9999815" cy="2685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Document" r:id="rId3" imgW="6858000" imgH="1841500" progId="Word.Document.12">
                  <p:embed/>
                </p:oleObj>
              </mc:Choice>
              <mc:Fallback>
                <p:oleObj name="Document" r:id="rId3" imgW="6858000" imgH="1841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083" y="1311212"/>
                        <a:ext cx="9999815" cy="2685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 descr="model schematic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595" y="1201786"/>
            <a:ext cx="4213404" cy="307810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9662" y="4888330"/>
            <a:ext cx="841172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Gillespie simulations of protein interactions, phosphorylation, approximate promoter binding. Signaling inputs Su(H) and </a:t>
            </a:r>
            <a:r>
              <a:rPr lang="en-US" sz="2400" dirty="0" err="1" smtClean="0"/>
              <a:t>dpERK</a:t>
            </a:r>
            <a:r>
              <a:rPr lang="en-US" sz="2400" dirty="0" smtClean="0"/>
              <a:t> controlled by time-dependent functions.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9354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5059"/>
            <a:ext cx="8229600" cy="63241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Mae/miR7 promoter site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9209"/>
            <a:ext cx="3922849" cy="105618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Following Matt Hope’s thermodynamic multi-site model for Yan binding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2410180"/>
            <a:ext cx="7918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Z = 1 +</a:t>
            </a:r>
          </a:p>
          <a:p>
            <a:pPr lvl="1"/>
            <a:r>
              <a:rPr lang="en-US" dirty="0" smtClean="0"/>
              <a:t>+ [Y] </a:t>
            </a:r>
            <a:r>
              <a:rPr lang="en-US" dirty="0" err="1" smtClean="0"/>
              <a:t>exp</a:t>
            </a:r>
            <a:r>
              <a:rPr lang="en-US" dirty="0" smtClean="0"/>
              <a:t>(</a:t>
            </a:r>
            <a:r>
              <a:rPr lang="en-US" dirty="0" err="1" smtClean="0"/>
              <a:t>dGets</a:t>
            </a:r>
            <a:r>
              <a:rPr lang="en-US" dirty="0" smtClean="0"/>
              <a:t>/</a:t>
            </a:r>
            <a:r>
              <a:rPr lang="en-US" dirty="0" err="1" smtClean="0"/>
              <a:t>KbT</a:t>
            </a:r>
            <a:r>
              <a:rPr lang="en-US" dirty="0" smtClean="0"/>
              <a:t>) + [Y] </a:t>
            </a:r>
            <a:r>
              <a:rPr lang="en-US" dirty="0" err="1" smtClean="0"/>
              <a:t>exp</a:t>
            </a:r>
            <a:r>
              <a:rPr lang="en-US" dirty="0" smtClean="0"/>
              <a:t>(</a:t>
            </a:r>
            <a:r>
              <a:rPr lang="en-US" dirty="0" err="1" smtClean="0"/>
              <a:t>dGns</a:t>
            </a:r>
            <a:r>
              <a:rPr lang="en-US" dirty="0" smtClean="0"/>
              <a:t>/</a:t>
            </a:r>
            <a:r>
              <a:rPr lang="en-US" dirty="0" err="1" smtClean="0"/>
              <a:t>KbT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+ [Y]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 err="1" smtClean="0"/>
              <a:t>exp</a:t>
            </a:r>
            <a:r>
              <a:rPr lang="en-US" dirty="0" smtClean="0"/>
              <a:t>((</a:t>
            </a:r>
            <a:r>
              <a:rPr lang="en-US" dirty="0" err="1" smtClean="0"/>
              <a:t>dGets</a:t>
            </a:r>
            <a:r>
              <a:rPr lang="en-US" dirty="0" smtClean="0"/>
              <a:t> + </a:t>
            </a:r>
            <a:r>
              <a:rPr lang="en-US" dirty="0" err="1" smtClean="0"/>
              <a:t>dGns</a:t>
            </a:r>
            <a:r>
              <a:rPr lang="en-US" dirty="0" smtClean="0"/>
              <a:t> + </a:t>
            </a:r>
            <a:r>
              <a:rPr lang="en-US" dirty="0" err="1" smtClean="0"/>
              <a:t>dGsam</a:t>
            </a:r>
            <a:r>
              <a:rPr lang="en-US" dirty="0" smtClean="0"/>
              <a:t>)/</a:t>
            </a:r>
            <a:r>
              <a:rPr lang="en-US" dirty="0" err="1" smtClean="0"/>
              <a:t>KbT</a:t>
            </a:r>
            <a:r>
              <a:rPr lang="en-US" dirty="0" smtClean="0"/>
              <a:t>) + [Y-Y] </a:t>
            </a:r>
            <a:r>
              <a:rPr lang="en-US" dirty="0" err="1" smtClean="0"/>
              <a:t>exp</a:t>
            </a:r>
            <a:r>
              <a:rPr lang="en-US" dirty="0" smtClean="0"/>
              <a:t>((</a:t>
            </a:r>
            <a:r>
              <a:rPr lang="en-US" dirty="0" err="1" smtClean="0"/>
              <a:t>dGets</a:t>
            </a:r>
            <a:r>
              <a:rPr lang="en-US" dirty="0" smtClean="0"/>
              <a:t> + </a:t>
            </a:r>
            <a:r>
              <a:rPr lang="en-US" dirty="0" err="1" smtClean="0"/>
              <a:t>dGns</a:t>
            </a:r>
            <a:r>
              <a:rPr lang="en-US" dirty="0" smtClean="0"/>
              <a:t>)/</a:t>
            </a:r>
            <a:r>
              <a:rPr lang="en-US" dirty="0" err="1" smtClean="0"/>
              <a:t>KbT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+ [P1] </a:t>
            </a:r>
            <a:r>
              <a:rPr lang="en-US" dirty="0" err="1" smtClean="0"/>
              <a:t>exp</a:t>
            </a:r>
            <a:r>
              <a:rPr lang="en-US" dirty="0" smtClean="0"/>
              <a:t>(</a:t>
            </a:r>
            <a:r>
              <a:rPr lang="en-US" dirty="0" err="1" smtClean="0"/>
              <a:t>dGpnt</a:t>
            </a:r>
            <a:r>
              <a:rPr lang="en-US" dirty="0" smtClean="0"/>
              <a:t>/</a:t>
            </a:r>
            <a:r>
              <a:rPr lang="en-US" dirty="0" err="1" smtClean="0"/>
              <a:t>KbT</a:t>
            </a:r>
            <a:r>
              <a:rPr lang="en-US" dirty="0" smtClean="0"/>
              <a:t>) + [P2p] </a:t>
            </a:r>
            <a:r>
              <a:rPr lang="en-US" dirty="0" err="1" smtClean="0"/>
              <a:t>exp</a:t>
            </a:r>
            <a:r>
              <a:rPr lang="en-US" dirty="0" smtClean="0"/>
              <a:t>(</a:t>
            </a:r>
            <a:r>
              <a:rPr lang="en-US" dirty="0" err="1" smtClean="0"/>
              <a:t>dGpnt</a:t>
            </a:r>
            <a:r>
              <a:rPr lang="en-US" dirty="0" smtClean="0"/>
              <a:t>/</a:t>
            </a:r>
            <a:r>
              <a:rPr lang="en-US" dirty="0" err="1" smtClean="0"/>
              <a:t>KbT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476629" y="4282576"/>
            <a:ext cx="1538444" cy="397638"/>
            <a:chOff x="457200" y="5001772"/>
            <a:chExt cx="1538444" cy="397638"/>
          </a:xfrm>
        </p:grpSpPr>
        <p:grpSp>
          <p:nvGrpSpPr>
            <p:cNvPr id="11" name="Group 10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Rectangle 6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76629" y="5069540"/>
            <a:ext cx="1538444" cy="397638"/>
            <a:chOff x="457200" y="5001772"/>
            <a:chExt cx="1538444" cy="397638"/>
          </a:xfrm>
        </p:grpSpPr>
        <p:grpSp>
          <p:nvGrpSpPr>
            <p:cNvPr id="16" name="Group 15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ectangle 19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6629" y="5856998"/>
            <a:ext cx="1538444" cy="397638"/>
            <a:chOff x="457200" y="5001772"/>
            <a:chExt cx="1538444" cy="397638"/>
          </a:xfrm>
        </p:grpSpPr>
        <p:grpSp>
          <p:nvGrpSpPr>
            <p:cNvPr id="22" name="Group 21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Rectangle 25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736683" y="4281991"/>
            <a:ext cx="1538444" cy="397638"/>
            <a:chOff x="457200" y="5001772"/>
            <a:chExt cx="1538444" cy="397638"/>
          </a:xfrm>
        </p:grpSpPr>
        <p:grpSp>
          <p:nvGrpSpPr>
            <p:cNvPr id="28" name="Group 27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736683" y="5069540"/>
            <a:ext cx="1538444" cy="397638"/>
            <a:chOff x="457200" y="5001772"/>
            <a:chExt cx="1538444" cy="397638"/>
          </a:xfrm>
        </p:grpSpPr>
        <p:grpSp>
          <p:nvGrpSpPr>
            <p:cNvPr id="34" name="Group 33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780473" y="5856998"/>
            <a:ext cx="1538444" cy="397638"/>
            <a:chOff x="457200" y="5001772"/>
            <a:chExt cx="1538444" cy="397638"/>
          </a:xfrm>
        </p:grpSpPr>
        <p:grpSp>
          <p:nvGrpSpPr>
            <p:cNvPr id="40" name="Group 39"/>
            <p:cNvGrpSpPr/>
            <p:nvPr/>
          </p:nvGrpSpPr>
          <p:grpSpPr>
            <a:xfrm>
              <a:off x="457200" y="5001772"/>
              <a:ext cx="1538444" cy="90706"/>
              <a:chOff x="457200" y="5001772"/>
              <a:chExt cx="1538444" cy="90706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>
                <a:off x="457200" y="5014730"/>
                <a:ext cx="1538444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Rectangle 43"/>
              <p:cNvSpPr/>
              <p:nvPr/>
            </p:nvSpPr>
            <p:spPr>
              <a:xfrm>
                <a:off x="1205161" y="5001772"/>
                <a:ext cx="622019" cy="90706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1270212" y="5030078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ETS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0867" y="5030078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NS</a:t>
              </a:r>
              <a:endParaRPr lang="en-US" dirty="0"/>
            </a:p>
          </p:txBody>
        </p:sp>
      </p:grpSp>
      <p:sp>
        <p:nvSpPr>
          <p:cNvPr id="8" name="Oval 7"/>
          <p:cNvSpPr/>
          <p:nvPr/>
        </p:nvSpPr>
        <p:spPr>
          <a:xfrm>
            <a:off x="1328518" y="4738278"/>
            <a:ext cx="421968" cy="42196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45" name="Oval 44"/>
          <p:cNvSpPr/>
          <p:nvPr/>
        </p:nvSpPr>
        <p:spPr>
          <a:xfrm>
            <a:off x="660842" y="5512778"/>
            <a:ext cx="421968" cy="42196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5601514" y="3910494"/>
            <a:ext cx="421968" cy="42196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47" name="Oval 46"/>
          <p:cNvSpPr/>
          <p:nvPr/>
        </p:nvSpPr>
        <p:spPr>
          <a:xfrm>
            <a:off x="4946569" y="3910494"/>
            <a:ext cx="421968" cy="42196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49" name="Straight Connector 48"/>
          <p:cNvCxnSpPr>
            <a:stCxn id="47" idx="6"/>
            <a:endCxn id="46" idx="2"/>
          </p:cNvCxnSpPr>
          <p:nvPr/>
        </p:nvCxnSpPr>
        <p:spPr>
          <a:xfrm>
            <a:off x="5368537" y="4121478"/>
            <a:ext cx="232977" cy="0"/>
          </a:xfrm>
          <a:prstGeom prst="line">
            <a:avLst/>
          </a:prstGeom>
          <a:ln>
            <a:solidFill>
              <a:srgbClr val="953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5601514" y="4712362"/>
            <a:ext cx="421968" cy="42196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51" name="Oval 50"/>
          <p:cNvSpPr/>
          <p:nvPr/>
        </p:nvSpPr>
        <p:spPr>
          <a:xfrm>
            <a:off x="5601496" y="5512778"/>
            <a:ext cx="421968" cy="42196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 smtClean="0"/>
              <a:t>P2p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2267784" y="4097325"/>
            <a:ext cx="1051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unbound</a:t>
            </a:r>
            <a:endParaRPr lang="en-US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2267784" y="5265218"/>
            <a:ext cx="114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single </a:t>
            </a:r>
            <a:r>
              <a:rPr lang="en-US" b="1" dirty="0"/>
              <a:t>Y</a:t>
            </a:r>
            <a:r>
              <a:rPr lang="en-US" b="1" dirty="0" smtClean="0"/>
              <a:t>an</a:t>
            </a:r>
            <a:endParaRPr lang="en-US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2034517" y="4844859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dGets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044918" y="5660466"/>
            <a:ext cx="66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dGns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6300707" y="4071409"/>
            <a:ext cx="2443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dGets</a:t>
            </a:r>
            <a:r>
              <a:rPr lang="en-US" dirty="0" smtClean="0"/>
              <a:t> + </a:t>
            </a:r>
            <a:r>
              <a:rPr lang="en-US" dirty="0" err="1" smtClean="0"/>
              <a:t>dGns</a:t>
            </a:r>
            <a:r>
              <a:rPr lang="en-US" dirty="0" smtClean="0"/>
              <a:t> (+ </a:t>
            </a:r>
            <a:r>
              <a:rPr lang="en-US" dirty="0" err="1" smtClean="0"/>
              <a:t>dGsam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6399441" y="3752146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imer </a:t>
            </a:r>
            <a:r>
              <a:rPr lang="en-US" b="1" dirty="0"/>
              <a:t>Y</a:t>
            </a:r>
            <a:r>
              <a:rPr lang="en-US" b="1" dirty="0" smtClean="0"/>
              <a:t>an - repressive</a:t>
            </a:r>
            <a:endParaRPr lang="en-US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6300707" y="484052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dGpnt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275127" y="568529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dGpnt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399441" y="5252260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Pnt</a:t>
            </a:r>
            <a:r>
              <a:rPr lang="en-US" b="1" dirty="0" smtClean="0"/>
              <a:t> bound - activating</a:t>
            </a:r>
            <a:endParaRPr lang="en-US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5994942" y="1133714"/>
            <a:ext cx="24841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dGets</a:t>
            </a:r>
            <a:r>
              <a:rPr lang="en-US" dirty="0" smtClean="0"/>
              <a:t> = 10 kcal (56nM)</a:t>
            </a:r>
          </a:p>
          <a:p>
            <a:r>
              <a:rPr lang="en-US" dirty="0" err="1" smtClean="0"/>
              <a:t>dGns</a:t>
            </a:r>
            <a:r>
              <a:rPr lang="en-US" dirty="0" smtClean="0"/>
              <a:t> = 5.8 kcal (50uM)</a:t>
            </a:r>
          </a:p>
          <a:p>
            <a:r>
              <a:rPr lang="en-US" dirty="0" err="1" smtClean="0"/>
              <a:t>dGsam</a:t>
            </a:r>
            <a:r>
              <a:rPr lang="en-US" dirty="0" smtClean="0"/>
              <a:t> = 7 kcal (7uM)</a:t>
            </a:r>
          </a:p>
          <a:p>
            <a:r>
              <a:rPr lang="en-US" dirty="0" err="1" smtClean="0"/>
              <a:t>dGpnt</a:t>
            </a:r>
            <a:r>
              <a:rPr lang="en-US" dirty="0" smtClean="0"/>
              <a:t> = </a:t>
            </a:r>
            <a:r>
              <a:rPr lang="en-US" dirty="0" smtClean="0"/>
              <a:t>12.4</a:t>
            </a:r>
            <a:r>
              <a:rPr lang="en-US" dirty="0" smtClean="0"/>
              <a:t> </a:t>
            </a:r>
            <a:r>
              <a:rPr lang="en-US" dirty="0" smtClean="0"/>
              <a:t>kcal (</a:t>
            </a:r>
            <a:r>
              <a:rPr lang="en-US" dirty="0" smtClean="0"/>
              <a:t>1nM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79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4537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Mae/miR-7 promoter occupancy 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2547274" y="1282841"/>
            <a:ext cx="1342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YTotal</a:t>
            </a:r>
            <a:r>
              <a:rPr lang="en-US" dirty="0" smtClean="0"/>
              <a:t> = 500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41658" y="1282841"/>
            <a:ext cx="224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dGP</a:t>
            </a:r>
            <a:r>
              <a:rPr lang="en-US" dirty="0" smtClean="0"/>
              <a:t> = 12.4 kcal (1nM)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60425" y="5662628"/>
            <a:ext cx="69301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At ~150 copies of Yan, dimer bound fraction equals unbound fraction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Binding </a:t>
            </a:r>
            <a:r>
              <a:rPr lang="en-US" dirty="0" smtClean="0"/>
              <a:t>energies determine appropriate copy number </a:t>
            </a:r>
            <a:r>
              <a:rPr lang="en-US" dirty="0" smtClean="0"/>
              <a:t>ranges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Yan promoter model similar, but with stronger </a:t>
            </a:r>
            <a:r>
              <a:rPr lang="en-US" b="1" dirty="0" err="1" smtClean="0"/>
              <a:t>Pnt</a:t>
            </a:r>
            <a:r>
              <a:rPr lang="en-US" b="1" dirty="0" smtClean="0"/>
              <a:t> binding!</a:t>
            </a:r>
            <a:endParaRPr lang="en-US" b="1" dirty="0" smtClean="0"/>
          </a:p>
        </p:txBody>
      </p:sp>
      <p:pic>
        <p:nvPicPr>
          <p:cNvPr id="8" name="Picture 7" descr="ypsite_fractions_y500_1n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113" y="1652172"/>
            <a:ext cx="4499013" cy="381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50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6563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Simulated Yan network dynamics</a:t>
            </a:r>
            <a:endParaRPr lang="en-US" sz="3600" dirty="0"/>
          </a:p>
        </p:txBody>
      </p:sp>
      <p:pic>
        <p:nvPicPr>
          <p:cNvPr id="22" name="Picture 21" descr="stochastic_fig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713"/>
          <a:stretch/>
        </p:blipFill>
        <p:spPr>
          <a:xfrm>
            <a:off x="580099" y="1399729"/>
            <a:ext cx="7927218" cy="3637747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467700" y="5218346"/>
            <a:ext cx="2974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Multipotent</a:t>
            </a:r>
            <a:r>
              <a:rPr lang="en-US" sz="2400" dirty="0"/>
              <a:t> </a:t>
            </a:r>
            <a:r>
              <a:rPr lang="en-US" sz="2400" dirty="0" smtClean="0"/>
              <a:t>Precursor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5469854" y="5218346"/>
            <a:ext cx="252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Differentiating Cell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6864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67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Simulated EGFR modulation </a:t>
            </a:r>
            <a:endParaRPr lang="en-US" sz="3600" dirty="0"/>
          </a:p>
        </p:txBody>
      </p:sp>
      <p:pic>
        <p:nvPicPr>
          <p:cNvPr id="4" name="Picture 3" descr="stochastic_fig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786"/>
          <a:stretch/>
        </p:blipFill>
        <p:spPr>
          <a:xfrm>
            <a:off x="778569" y="1216159"/>
            <a:ext cx="7664965" cy="519779"/>
          </a:xfrm>
          <a:prstGeom prst="rect">
            <a:avLst/>
          </a:prstGeom>
        </p:spPr>
      </p:pic>
      <p:pic>
        <p:nvPicPr>
          <p:cNvPr id="5" name="Picture 4" descr="stochastic_fig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87" b="33618"/>
          <a:stretch/>
        </p:blipFill>
        <p:spPr>
          <a:xfrm>
            <a:off x="778569" y="1707725"/>
            <a:ext cx="7664966" cy="30995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31565" y="4987513"/>
            <a:ext cx="2974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Multipotent</a:t>
            </a:r>
            <a:r>
              <a:rPr lang="en-US" sz="2400" dirty="0"/>
              <a:t> </a:t>
            </a:r>
            <a:r>
              <a:rPr lang="en-US" sz="2400" dirty="0" smtClean="0"/>
              <a:t>Precursor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633719" y="4987513"/>
            <a:ext cx="252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Differentiating Cell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40566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732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Experimental Yan Noise</a:t>
            </a:r>
            <a:endParaRPr lang="en-US" dirty="0"/>
          </a:p>
        </p:txBody>
      </p:sp>
      <p:pic>
        <p:nvPicPr>
          <p:cNvPr id="4" name="Picture 3" descr="Fig3_version4 copy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906"/>
          <a:stretch/>
        </p:blipFill>
        <p:spPr>
          <a:xfrm>
            <a:off x="1494382" y="969474"/>
            <a:ext cx="6167097" cy="543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4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Drosophila eye is composed of a regular array of </a:t>
            </a:r>
            <a:r>
              <a:rPr lang="en-US" dirty="0" err="1" smtClean="0"/>
              <a:t>ommatidium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269" b="269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5692588" y="6379882"/>
            <a:ext cx="276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Doroquez</a:t>
            </a:r>
            <a:r>
              <a:rPr lang="en-US" dirty="0" smtClean="0"/>
              <a:t> and </a:t>
            </a:r>
            <a:r>
              <a:rPr lang="en-US" dirty="0" err="1" smtClean="0"/>
              <a:t>Rebay</a:t>
            </a:r>
            <a:r>
              <a:rPr lang="en-US" dirty="0" smtClean="0"/>
              <a:t>, 2006.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615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5402"/>
            <a:ext cx="9144000" cy="599254"/>
          </a:xfrm>
        </p:spPr>
        <p:txBody>
          <a:bodyPr>
            <a:noAutofit/>
          </a:bodyPr>
          <a:lstStyle/>
          <a:p>
            <a:r>
              <a:rPr lang="en-US" sz="3200" dirty="0" smtClean="0"/>
              <a:t>Yan Noise in EGFR mutant background</a:t>
            </a:r>
            <a:endParaRPr lang="en-US" sz="3200" dirty="0"/>
          </a:p>
        </p:txBody>
      </p:sp>
      <p:grpSp>
        <p:nvGrpSpPr>
          <p:cNvPr id="4" name="Group 1"/>
          <p:cNvGrpSpPr>
            <a:grpSpLocks/>
          </p:cNvGrpSpPr>
          <p:nvPr/>
        </p:nvGrpSpPr>
        <p:grpSpPr bwMode="auto">
          <a:xfrm>
            <a:off x="568659" y="928508"/>
            <a:ext cx="2790569" cy="5913973"/>
            <a:chOff x="7630" y="4164"/>
            <a:chExt cx="3981" cy="8440"/>
          </a:xfrm>
        </p:grpSpPr>
        <p:sp>
          <p:nvSpPr>
            <p:cNvPr id="5" name="Text Box 23"/>
            <p:cNvSpPr txBox="1">
              <a:spLocks noChangeArrowheads="1"/>
            </p:cNvSpPr>
            <p:nvPr/>
          </p:nvSpPr>
          <p:spPr bwMode="auto">
            <a:xfrm>
              <a:off x="7640" y="10984"/>
              <a:ext cx="3971" cy="16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91440" rIns="91440" bIns="91440" numCol="1" anchor="t" anchorCtr="0" compatLnSpc="1">
              <a:prstTxWarp prst="textNoShape">
                <a:avLst/>
              </a:prstTxWarp>
            </a:bodyPr>
            <a:lstStyle>
              <a:lvl1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Fig. 5.</a:t>
              </a:r>
              <a:r>
                <a:rPr kumimoji="0" lang="en-US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 </a:t>
              </a:r>
              <a:r>
                <a:rPr kumimoji="0" lang="en-US" sz="9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(A) </a:t>
              </a:r>
              <a:r>
                <a:rPr kumimoji="0" lang="en-US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Yan-YFP expression noise (coefficient of variation) spikes accompany both the onset of expression in multipotent cells and the transition toward differentiation. </a:t>
              </a:r>
              <a:r>
                <a:rPr kumimoji="0" lang="en-US" sz="9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(B,C)</a:t>
              </a:r>
              <a:r>
                <a:rPr kumimoji="0" lang="en-US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 Effects of EGFR</a:t>
              </a:r>
              <a:r>
                <a:rPr kumimoji="0" lang="en-US" sz="900" b="0" i="0" u="none" strike="noStrike" cap="none" normalizeH="0" baseline="3000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ts </a:t>
              </a:r>
              <a:r>
                <a:rPr kumimoji="0" lang="en-US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ÇlÇr ñæí©" charset="0"/>
                </a:rPr>
                <a:t>in differentiating versus multipotent cells.</a:t>
              </a: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pic>
          <p:nvPicPr>
            <p:cNvPr id="4099" name="Picture 8" descr="Figure5.001-2.tiff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0" y="4164"/>
              <a:ext cx="3677" cy="69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 descr="stochastic_figur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72"/>
          <a:stretch/>
        </p:blipFill>
        <p:spPr>
          <a:xfrm>
            <a:off x="3550615" y="2143764"/>
            <a:ext cx="5461581" cy="2416856"/>
          </a:xfrm>
          <a:prstGeom prst="rect">
            <a:avLst/>
          </a:prstGeom>
        </p:spPr>
      </p:pic>
      <p:pic>
        <p:nvPicPr>
          <p:cNvPr id="8" name="Picture 7" descr="stochastic_figur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786"/>
          <a:stretch/>
        </p:blipFill>
        <p:spPr>
          <a:xfrm>
            <a:off x="3550614" y="1758198"/>
            <a:ext cx="5434271" cy="36851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53819" y="4577875"/>
            <a:ext cx="2974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Multipotent</a:t>
            </a:r>
            <a:r>
              <a:rPr lang="en-US" sz="2400" dirty="0"/>
              <a:t> </a:t>
            </a:r>
            <a:r>
              <a:rPr lang="en-US" sz="2400" dirty="0" smtClean="0"/>
              <a:t>Precursor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619451" y="4591530"/>
            <a:ext cx="2524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Differentiating Cell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57512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6"/>
          <p:cNvGrpSpPr/>
          <p:nvPr/>
        </p:nvGrpSpPr>
        <p:grpSpPr>
          <a:xfrm>
            <a:off x="330177" y="848096"/>
            <a:ext cx="7938448" cy="5943978"/>
            <a:chOff x="330177" y="755736"/>
            <a:chExt cx="7938448" cy="5943978"/>
          </a:xfrm>
        </p:grpSpPr>
        <p:grpSp>
          <p:nvGrpSpPr>
            <p:cNvPr id="3" name="Group 55"/>
            <p:cNvGrpSpPr/>
            <p:nvPr/>
          </p:nvGrpSpPr>
          <p:grpSpPr>
            <a:xfrm>
              <a:off x="330177" y="755736"/>
              <a:ext cx="7938448" cy="5943978"/>
              <a:chOff x="264944" y="764881"/>
              <a:chExt cx="7938448" cy="5943978"/>
            </a:xfrm>
          </p:grpSpPr>
          <p:grpSp>
            <p:nvGrpSpPr>
              <p:cNvPr id="4" name="Group 52"/>
              <p:cNvGrpSpPr/>
              <p:nvPr/>
            </p:nvGrpSpPr>
            <p:grpSpPr>
              <a:xfrm>
                <a:off x="264944" y="764881"/>
                <a:ext cx="7938448" cy="5943978"/>
                <a:chOff x="264944" y="764881"/>
                <a:chExt cx="7938448" cy="5943978"/>
              </a:xfrm>
            </p:grpSpPr>
            <p:pic>
              <p:nvPicPr>
                <p:cNvPr id="39" name="Picture 38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5130221" y="1648007"/>
                  <a:ext cx="2493813" cy="21704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40000"/>
                      <a:lumOff val="60000"/>
                    </a:schemeClr>
                  </a:solidFill>
                </a:ln>
              </p:spPr>
            </p:pic>
            <p:grpSp>
              <p:nvGrpSpPr>
                <p:cNvPr id="5" name="Group 44"/>
                <p:cNvGrpSpPr/>
                <p:nvPr/>
              </p:nvGrpSpPr>
              <p:grpSpPr>
                <a:xfrm>
                  <a:off x="264944" y="764881"/>
                  <a:ext cx="4610946" cy="3636506"/>
                  <a:chOff x="264944" y="764881"/>
                  <a:chExt cx="4610946" cy="3636506"/>
                </a:xfrm>
              </p:grpSpPr>
              <p:grpSp>
                <p:nvGrpSpPr>
                  <p:cNvPr id="6" name="Group 68"/>
                  <p:cNvGrpSpPr/>
                  <p:nvPr/>
                </p:nvGrpSpPr>
                <p:grpSpPr>
                  <a:xfrm>
                    <a:off x="264944" y="764881"/>
                    <a:ext cx="4610946" cy="3636506"/>
                    <a:chOff x="811044" y="764881"/>
                    <a:chExt cx="4610946" cy="3636506"/>
                  </a:xfrm>
                </p:grpSpPr>
                <p:grpSp>
                  <p:nvGrpSpPr>
                    <p:cNvPr id="7" name="Group 55"/>
                    <p:cNvGrpSpPr/>
                    <p:nvPr/>
                  </p:nvGrpSpPr>
                  <p:grpSpPr>
                    <a:xfrm>
                      <a:off x="1407623" y="764881"/>
                      <a:ext cx="3398976" cy="3636506"/>
                      <a:chOff x="1686254" y="862557"/>
                      <a:chExt cx="3398976" cy="3636506"/>
                    </a:xfrm>
                  </p:grpSpPr>
                  <p:pic>
                    <p:nvPicPr>
                      <p:cNvPr id="65" name="Picture 3"/>
                      <p:cNvPicPr>
                        <a:picLocks noChangeAspect="1"/>
                      </p:cNvPicPr>
                      <p:nvPr/>
                    </p:nvPicPr>
                    <p:blipFill>
                      <a:blip r:embed="rId3">
                        <a:lum bright="3000" contrast="3000"/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 rot="892799">
                        <a:off x="1686254" y="862557"/>
                        <a:ext cx="3398976" cy="363650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 lim="800000"/>
                        <a:headEnd/>
                        <a:tailEnd/>
                      </a:ln>
                    </p:spPr>
                  </p:pic>
                  <p:sp>
                    <p:nvSpPr>
                      <p:cNvPr id="55" name="Left Arrow 54"/>
                      <p:cNvSpPr/>
                      <p:nvPr/>
                    </p:nvSpPr>
                    <p:spPr>
                      <a:xfrm flipH="1">
                        <a:off x="4314938" y="2666051"/>
                        <a:ext cx="663869" cy="347051"/>
                      </a:xfrm>
                      <a:prstGeom prst="leftArrow">
                        <a:avLst/>
                      </a:prstGeom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</p:grpSp>
                <p:grpSp>
                  <p:nvGrpSpPr>
                    <p:cNvPr id="8" name="Group 67"/>
                    <p:cNvGrpSpPr/>
                    <p:nvPr/>
                  </p:nvGrpSpPr>
                  <p:grpSpPr>
                    <a:xfrm>
                      <a:off x="811044" y="2533470"/>
                      <a:ext cx="4610946" cy="317099"/>
                      <a:chOff x="811044" y="2533470"/>
                      <a:chExt cx="4610946" cy="317099"/>
                    </a:xfrm>
                  </p:grpSpPr>
                  <p:sp>
                    <p:nvSpPr>
                      <p:cNvPr id="66" name="Rectangle 65"/>
                      <p:cNvSpPr/>
                      <p:nvPr/>
                    </p:nvSpPr>
                    <p:spPr>
                      <a:xfrm>
                        <a:off x="4671063" y="2573570"/>
                        <a:ext cx="750927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sz="1200" dirty="0">
                            <a:solidFill>
                              <a:prstClr val="white"/>
                            </a:solidFill>
                            <a:latin typeface="Calibri"/>
                          </a:rPr>
                          <a:t>Posterior</a:t>
                        </a:r>
                        <a:endParaRPr lang="en-US" sz="1200" dirty="0">
                          <a:solidFill>
                            <a:srgbClr val="000000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67" name="Rectangle 66"/>
                      <p:cNvSpPr/>
                      <p:nvPr/>
                    </p:nvSpPr>
                    <p:spPr>
                      <a:xfrm>
                        <a:off x="811044" y="2533470"/>
                        <a:ext cx="703363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sz="1200" dirty="0">
                            <a:solidFill>
                              <a:prstClr val="white"/>
                            </a:solidFill>
                            <a:latin typeface="Calibri"/>
                          </a:rPr>
                          <a:t>Anterior</a:t>
                        </a:r>
                        <a:endParaRPr lang="en-US" sz="1200" dirty="0">
                          <a:solidFill>
                            <a:srgbClr val="000000"/>
                          </a:solidFill>
                          <a:latin typeface="Calibri"/>
                        </a:endParaRPr>
                      </a:p>
                    </p:txBody>
                  </p:sp>
                </p:grpSp>
              </p:grpSp>
              <p:sp>
                <p:nvSpPr>
                  <p:cNvPr id="40" name="Rectangle 39"/>
                  <p:cNvSpPr/>
                  <p:nvPr/>
                </p:nvSpPr>
                <p:spPr>
                  <a:xfrm>
                    <a:off x="1042857" y="1419225"/>
                    <a:ext cx="1208312" cy="30777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400" dirty="0">
                        <a:solidFill>
                          <a:prstClr val="white"/>
                        </a:solidFill>
                        <a:latin typeface="Calibri"/>
                      </a:rPr>
                      <a:t>Antennal disc</a:t>
                    </a:r>
                    <a:endParaRPr lang="en-US" sz="140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9" name="Group 49"/>
                <p:cNvGrpSpPr/>
                <p:nvPr/>
              </p:nvGrpSpPr>
              <p:grpSpPr>
                <a:xfrm>
                  <a:off x="2100850" y="4793590"/>
                  <a:ext cx="6102542" cy="1915269"/>
                  <a:chOff x="2100850" y="4793590"/>
                  <a:chExt cx="6102542" cy="1915269"/>
                </a:xfrm>
              </p:grpSpPr>
              <p:grpSp>
                <p:nvGrpSpPr>
                  <p:cNvPr id="10" name="Group 48"/>
                  <p:cNvGrpSpPr/>
                  <p:nvPr/>
                </p:nvGrpSpPr>
                <p:grpSpPr>
                  <a:xfrm>
                    <a:off x="2100850" y="4793590"/>
                    <a:ext cx="6102542" cy="1915269"/>
                    <a:chOff x="2100850" y="4818990"/>
                    <a:chExt cx="6102542" cy="1915269"/>
                  </a:xfrm>
                </p:grpSpPr>
                <p:pic>
                  <p:nvPicPr>
                    <p:cNvPr id="43" name="Picture 42"/>
                    <p:cNvPicPr/>
                    <p:nvPr/>
                  </p:nvPicPr>
                  <p:blipFill>
                    <a:blip r:embed="rId4">
                      <a:lum bright="7000" contrast="24000"/>
                    </a:blip>
                    <a:srcRect l="9179" t="802" r="39781" b="20885"/>
                    <a:stretch>
                      <a:fillRect/>
                    </a:stretch>
                  </p:blipFill>
                  <p:spPr bwMode="auto">
                    <a:xfrm rot="5400000">
                      <a:off x="4379663" y="2540177"/>
                      <a:ext cx="1544915" cy="6102542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  <p:sp>
                  <p:nvSpPr>
                    <p:cNvPr id="48" name="Rectangle 47"/>
                    <p:cNvSpPr/>
                    <p:nvPr/>
                  </p:nvSpPr>
                  <p:spPr>
                    <a:xfrm>
                      <a:off x="2560354" y="6486793"/>
                      <a:ext cx="178181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r>
                        <a:rPr lang="en-US" sz="1000" dirty="0">
                          <a:solidFill>
                            <a:srgbClr val="FFFF00"/>
                          </a:solidFill>
                          <a:latin typeface="Calibri"/>
                        </a:rPr>
                        <a:t>Morphogenetic Furrow</a:t>
                      </a:r>
                      <a:endParaRPr lang="en-US" sz="1000" dirty="0">
                        <a:solidFill>
                          <a:srgbClr val="FFFF00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61" name="Rectangle 60"/>
                    <p:cNvSpPr/>
                    <p:nvPr/>
                  </p:nvSpPr>
                  <p:spPr>
                    <a:xfrm>
                      <a:off x="4664991" y="6364927"/>
                      <a:ext cx="2471249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r>
                        <a:rPr lang="en-US" i="1" dirty="0">
                          <a:solidFill>
                            <a:prstClr val="white"/>
                          </a:solidFill>
                          <a:latin typeface="Calibri"/>
                          <a:ea typeface="ＭＳ Ｐゴシック" charset="-128"/>
                          <a:cs typeface="ＭＳ Ｐゴシック" charset="-128"/>
                        </a:rPr>
                        <a:t>developmental </a:t>
                      </a:r>
                      <a:r>
                        <a:rPr lang="en-US" i="1" dirty="0">
                          <a:solidFill>
                            <a:prstClr val="white"/>
                          </a:solidFill>
                          <a:latin typeface="Calibri"/>
                          <a:ea typeface="ＭＳ Ｐゴシック" charset="-128"/>
                          <a:cs typeface="ＭＳ Ｐゴシック" charset="-128"/>
                        </a:rPr>
                        <a:t>gradient </a:t>
                      </a:r>
                      <a:endParaRPr lang="en-US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92" name="Frame 91"/>
                    <p:cNvSpPr/>
                    <p:nvPr/>
                  </p:nvSpPr>
                  <p:spPr>
                    <a:xfrm>
                      <a:off x="3159972" y="4818990"/>
                      <a:ext cx="281691" cy="1544600"/>
                    </a:xfrm>
                    <a:prstGeom prst="frame">
                      <a:avLst>
                        <a:gd name="adj1" fmla="val 2219"/>
                      </a:avLst>
                    </a:prstGeom>
                    <a:solidFill>
                      <a:srgbClr val="FFFF00">
                        <a:alpha val="66000"/>
                      </a:srgbClr>
                    </a:solidFill>
                    <a:ln w="25400">
                      <a:solidFill>
                        <a:srgbClr val="FFFF0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prstClr val="black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93" name="Straight Arrow Connector 92"/>
                    <p:cNvCxnSpPr/>
                    <p:nvPr/>
                  </p:nvCxnSpPr>
                  <p:spPr>
                    <a:xfrm rot="5400000" flipH="1" flipV="1">
                      <a:off x="3158732" y="6428583"/>
                      <a:ext cx="278047" cy="3"/>
                    </a:xfrm>
                    <a:prstGeom prst="straightConnector1">
                      <a:avLst/>
                    </a:prstGeom>
                    <a:ln w="44450" cmpd="sng">
                      <a:solidFill>
                        <a:srgbClr val="FFFF00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9" name="Rectangle 48"/>
                  <p:cNvSpPr/>
                  <p:nvPr/>
                </p:nvSpPr>
                <p:spPr>
                  <a:xfrm>
                    <a:off x="6935125" y="6093306"/>
                    <a:ext cx="1259985" cy="24622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000" dirty="0">
                        <a:solidFill>
                          <a:prstClr val="black"/>
                        </a:solidFill>
                        <a:latin typeface="Calibri"/>
                      </a:rPr>
                      <a:t>Drawing by T. Wolf</a:t>
                    </a:r>
                    <a:endParaRPr lang="en-US" sz="1000" dirty="0">
                      <a:solidFill>
                        <a:prstClr val="black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51" name="Title 1"/>
                <p:cNvSpPr txBox="1">
                  <a:spLocks/>
                </p:cNvSpPr>
                <p:nvPr/>
              </p:nvSpPr>
              <p:spPr bwMode="auto">
                <a:xfrm>
                  <a:off x="501906" y="3663683"/>
                  <a:ext cx="1792280" cy="51493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050" dirty="0">
                      <a:solidFill>
                        <a:srgbClr val="008000"/>
                      </a:solidFill>
                      <a:latin typeface="Calibri"/>
                    </a:rPr>
                    <a:t>anti-YAN antibody</a:t>
                  </a:r>
                </a:p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050" dirty="0">
                      <a:solidFill>
                        <a:srgbClr val="FF0000"/>
                      </a:solidFill>
                      <a:latin typeface="Calibri"/>
                      <a:ea typeface="ＭＳ Ｐゴシック" charset="-128"/>
                      <a:cs typeface="ＭＳ Ｐゴシック" charset="-128"/>
                    </a:rPr>
                    <a:t>anti-ELAV antibody</a:t>
                  </a:r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2904584" y="1234500"/>
                <a:ext cx="825346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prstClr val="white"/>
                    </a:solidFill>
                    <a:latin typeface="Calibri"/>
                  </a:rPr>
                  <a:t>Eye disc</a:t>
                </a:r>
                <a:endParaRPr lang="en-US" sz="1400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sp>
          <p:nvSpPr>
            <p:cNvPr id="56" name="Frame 55"/>
            <p:cNvSpPr/>
            <p:nvPr/>
          </p:nvSpPr>
          <p:spPr>
            <a:xfrm>
              <a:off x="3352799" y="2556841"/>
              <a:ext cx="186765" cy="358378"/>
            </a:xfrm>
            <a:prstGeom prst="frame">
              <a:avLst>
                <a:gd name="adj1" fmla="val 2219"/>
              </a:avLst>
            </a:prstGeom>
            <a:solidFill>
              <a:srgbClr val="FFFF00">
                <a:alpha val="66000"/>
              </a:srgbClr>
            </a:solidFill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58" name="Straight Connector 57"/>
            <p:cNvCxnSpPr>
              <a:stCxn id="41" idx="3"/>
            </p:cNvCxnSpPr>
            <p:nvPr/>
          </p:nvCxnSpPr>
          <p:spPr>
            <a:xfrm>
              <a:off x="4219309" y="2735647"/>
              <a:ext cx="4041034" cy="2064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0800000" flipV="1">
              <a:off x="2166085" y="2731503"/>
              <a:ext cx="861377" cy="205294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Frame 40"/>
            <p:cNvSpPr/>
            <p:nvPr/>
          </p:nvSpPr>
          <p:spPr>
            <a:xfrm>
              <a:off x="3027462" y="2540200"/>
              <a:ext cx="1191847" cy="390894"/>
            </a:xfrm>
            <a:prstGeom prst="frame">
              <a:avLst>
                <a:gd name="adj1" fmla="val 2753"/>
              </a:avLst>
            </a:pr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5" name="Left Arrow 44"/>
            <p:cNvSpPr/>
            <p:nvPr/>
          </p:nvSpPr>
          <p:spPr>
            <a:xfrm rot="10800000" flipH="1">
              <a:off x="3027461" y="2552316"/>
              <a:ext cx="303127" cy="358377"/>
            </a:xfrm>
            <a:prstGeom prst="leftArrow">
              <a:avLst/>
            </a:prstGeom>
            <a:solidFill>
              <a:schemeClr val="accent4"/>
            </a:solidFill>
            <a:ln>
              <a:solidFill>
                <a:srgbClr val="BB58B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8" name="Title 6"/>
          <p:cNvSpPr txBox="1">
            <a:spLocks/>
          </p:cNvSpPr>
          <p:nvPr/>
        </p:nvSpPr>
        <p:spPr bwMode="auto">
          <a:xfrm>
            <a:off x="304800" y="-177800"/>
            <a:ext cx="87630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dirty="0">
                <a:solidFill>
                  <a:srgbClr val="F7FF1F"/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Cell fate specification is robust: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Developmental decisions are made in reproducible ways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hundreds of times during retina patterning</a:t>
            </a:r>
            <a:endParaRPr lang="en-US" sz="2000" dirty="0">
              <a:solidFill>
                <a:prstClr val="white">
                  <a:lumMod val="85000"/>
                </a:prstClr>
              </a:solidFill>
              <a:latin typeface="Calibri"/>
              <a:ea typeface="ＭＳ Ｐゴシック" pitchFamily="-65" charset="-128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7889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6"/>
          <p:cNvGrpSpPr/>
          <p:nvPr/>
        </p:nvGrpSpPr>
        <p:grpSpPr>
          <a:xfrm>
            <a:off x="330177" y="848096"/>
            <a:ext cx="7938448" cy="5943978"/>
            <a:chOff x="330177" y="755736"/>
            <a:chExt cx="7938448" cy="5943978"/>
          </a:xfrm>
        </p:grpSpPr>
        <p:grpSp>
          <p:nvGrpSpPr>
            <p:cNvPr id="3" name="Group 55"/>
            <p:cNvGrpSpPr/>
            <p:nvPr/>
          </p:nvGrpSpPr>
          <p:grpSpPr>
            <a:xfrm>
              <a:off x="330177" y="755736"/>
              <a:ext cx="7938448" cy="5943978"/>
              <a:chOff x="264944" y="764881"/>
              <a:chExt cx="7938448" cy="5943978"/>
            </a:xfrm>
          </p:grpSpPr>
          <p:grpSp>
            <p:nvGrpSpPr>
              <p:cNvPr id="4" name="Group 52"/>
              <p:cNvGrpSpPr/>
              <p:nvPr/>
            </p:nvGrpSpPr>
            <p:grpSpPr>
              <a:xfrm>
                <a:off x="264944" y="764881"/>
                <a:ext cx="7938448" cy="5943978"/>
                <a:chOff x="264944" y="764881"/>
                <a:chExt cx="7938448" cy="5943978"/>
              </a:xfrm>
            </p:grpSpPr>
            <p:pic>
              <p:nvPicPr>
                <p:cNvPr id="39" name="Picture 38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5130221" y="1648007"/>
                  <a:ext cx="2493813" cy="21704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2">
                      <a:lumMod val="40000"/>
                      <a:lumOff val="60000"/>
                    </a:schemeClr>
                  </a:solidFill>
                </a:ln>
              </p:spPr>
            </p:pic>
            <p:grpSp>
              <p:nvGrpSpPr>
                <p:cNvPr id="5" name="Group 44"/>
                <p:cNvGrpSpPr/>
                <p:nvPr/>
              </p:nvGrpSpPr>
              <p:grpSpPr>
                <a:xfrm>
                  <a:off x="264944" y="764881"/>
                  <a:ext cx="4610946" cy="3636506"/>
                  <a:chOff x="264944" y="764881"/>
                  <a:chExt cx="4610946" cy="3636506"/>
                </a:xfrm>
              </p:grpSpPr>
              <p:grpSp>
                <p:nvGrpSpPr>
                  <p:cNvPr id="6" name="Group 68"/>
                  <p:cNvGrpSpPr/>
                  <p:nvPr/>
                </p:nvGrpSpPr>
                <p:grpSpPr>
                  <a:xfrm>
                    <a:off x="264944" y="764881"/>
                    <a:ext cx="4610946" cy="3636506"/>
                    <a:chOff x="811044" y="764881"/>
                    <a:chExt cx="4610946" cy="3636506"/>
                  </a:xfrm>
                </p:grpSpPr>
                <p:grpSp>
                  <p:nvGrpSpPr>
                    <p:cNvPr id="7" name="Group 55"/>
                    <p:cNvGrpSpPr/>
                    <p:nvPr/>
                  </p:nvGrpSpPr>
                  <p:grpSpPr>
                    <a:xfrm>
                      <a:off x="1407623" y="764881"/>
                      <a:ext cx="3398976" cy="3636506"/>
                      <a:chOff x="1686254" y="862557"/>
                      <a:chExt cx="3398976" cy="3636506"/>
                    </a:xfrm>
                  </p:grpSpPr>
                  <p:pic>
                    <p:nvPicPr>
                      <p:cNvPr id="65" name="Picture 3"/>
                      <p:cNvPicPr>
                        <a:picLocks noChangeAspect="1"/>
                      </p:cNvPicPr>
                      <p:nvPr/>
                    </p:nvPicPr>
                    <p:blipFill>
                      <a:blip r:embed="rId3">
                        <a:lum bright="3000" contrast="3000"/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 rot="892799">
                        <a:off x="1686254" y="862557"/>
                        <a:ext cx="3398976" cy="363650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 lim="800000"/>
                        <a:headEnd/>
                        <a:tailEnd/>
                      </a:ln>
                    </p:spPr>
                  </p:pic>
                  <p:sp>
                    <p:nvSpPr>
                      <p:cNvPr id="55" name="Left Arrow 54"/>
                      <p:cNvSpPr/>
                      <p:nvPr/>
                    </p:nvSpPr>
                    <p:spPr>
                      <a:xfrm flipH="1">
                        <a:off x="4314938" y="2666051"/>
                        <a:ext cx="663869" cy="347051"/>
                      </a:xfrm>
                      <a:prstGeom prst="leftArrow">
                        <a:avLst/>
                      </a:prstGeom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</p:grpSp>
                <p:grpSp>
                  <p:nvGrpSpPr>
                    <p:cNvPr id="8" name="Group 67"/>
                    <p:cNvGrpSpPr/>
                    <p:nvPr/>
                  </p:nvGrpSpPr>
                  <p:grpSpPr>
                    <a:xfrm>
                      <a:off x="811044" y="2533470"/>
                      <a:ext cx="4610946" cy="317099"/>
                      <a:chOff x="811044" y="2533470"/>
                      <a:chExt cx="4610946" cy="317099"/>
                    </a:xfrm>
                  </p:grpSpPr>
                  <p:sp>
                    <p:nvSpPr>
                      <p:cNvPr id="66" name="Rectangle 65"/>
                      <p:cNvSpPr/>
                      <p:nvPr/>
                    </p:nvSpPr>
                    <p:spPr>
                      <a:xfrm>
                        <a:off x="4671063" y="2573570"/>
                        <a:ext cx="750927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sz="1200" dirty="0">
                            <a:solidFill>
                              <a:prstClr val="white"/>
                            </a:solidFill>
                            <a:latin typeface="Calibri"/>
                          </a:rPr>
                          <a:t>Posterior</a:t>
                        </a:r>
                        <a:endParaRPr lang="en-US" sz="1200" dirty="0">
                          <a:solidFill>
                            <a:srgbClr val="000000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67" name="Rectangle 66"/>
                      <p:cNvSpPr/>
                      <p:nvPr/>
                    </p:nvSpPr>
                    <p:spPr>
                      <a:xfrm>
                        <a:off x="811044" y="2533470"/>
                        <a:ext cx="703363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sz="1200" dirty="0">
                            <a:solidFill>
                              <a:prstClr val="white"/>
                            </a:solidFill>
                            <a:latin typeface="Calibri"/>
                          </a:rPr>
                          <a:t>Anterior</a:t>
                        </a:r>
                        <a:endParaRPr lang="en-US" sz="1200" dirty="0">
                          <a:solidFill>
                            <a:srgbClr val="000000"/>
                          </a:solidFill>
                          <a:latin typeface="Calibri"/>
                        </a:endParaRPr>
                      </a:p>
                    </p:txBody>
                  </p:sp>
                </p:grpSp>
              </p:grpSp>
              <p:sp>
                <p:nvSpPr>
                  <p:cNvPr id="40" name="Rectangle 39"/>
                  <p:cNvSpPr/>
                  <p:nvPr/>
                </p:nvSpPr>
                <p:spPr>
                  <a:xfrm>
                    <a:off x="1042857" y="1419225"/>
                    <a:ext cx="1208312" cy="30777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400" dirty="0">
                        <a:solidFill>
                          <a:prstClr val="white"/>
                        </a:solidFill>
                        <a:latin typeface="Calibri"/>
                      </a:rPr>
                      <a:t>Antennal disc</a:t>
                    </a:r>
                    <a:endParaRPr lang="en-US" sz="1400" dirty="0">
                      <a:solidFill>
                        <a:prstClr val="white"/>
                      </a:solidFill>
                      <a:latin typeface="Calibri"/>
                    </a:endParaRPr>
                  </a:p>
                </p:txBody>
              </p:sp>
            </p:grpSp>
            <p:grpSp>
              <p:nvGrpSpPr>
                <p:cNvPr id="9" name="Group 49"/>
                <p:cNvGrpSpPr/>
                <p:nvPr/>
              </p:nvGrpSpPr>
              <p:grpSpPr>
                <a:xfrm>
                  <a:off x="2062286" y="4793590"/>
                  <a:ext cx="6141106" cy="1915269"/>
                  <a:chOff x="2062286" y="4793590"/>
                  <a:chExt cx="6141106" cy="1915269"/>
                </a:xfrm>
              </p:grpSpPr>
              <p:grpSp>
                <p:nvGrpSpPr>
                  <p:cNvPr id="10" name="Group 48"/>
                  <p:cNvGrpSpPr/>
                  <p:nvPr/>
                </p:nvGrpSpPr>
                <p:grpSpPr>
                  <a:xfrm>
                    <a:off x="2062286" y="4793590"/>
                    <a:ext cx="6141106" cy="1915269"/>
                    <a:chOff x="2062286" y="4818990"/>
                    <a:chExt cx="6141106" cy="1915269"/>
                  </a:xfrm>
                </p:grpSpPr>
                <p:pic>
                  <p:nvPicPr>
                    <p:cNvPr id="43" name="Picture 42"/>
                    <p:cNvPicPr/>
                    <p:nvPr/>
                  </p:nvPicPr>
                  <p:blipFill>
                    <a:blip r:embed="rId4">
                      <a:lum bright="7000" contrast="24000"/>
                    </a:blip>
                    <a:srcRect l="9179" t="802" r="39781" b="20885"/>
                    <a:stretch>
                      <a:fillRect/>
                    </a:stretch>
                  </p:blipFill>
                  <p:spPr bwMode="auto">
                    <a:xfrm rot="5400000">
                      <a:off x="4379663" y="2540177"/>
                      <a:ext cx="1544915" cy="6102542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</p:pic>
                <p:sp>
                  <p:nvSpPr>
                    <p:cNvPr id="48" name="Rectangle 47"/>
                    <p:cNvSpPr/>
                    <p:nvPr/>
                  </p:nvSpPr>
                  <p:spPr>
                    <a:xfrm>
                      <a:off x="2560354" y="6486793"/>
                      <a:ext cx="178181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r>
                        <a:rPr lang="en-US" sz="1000" dirty="0">
                          <a:solidFill>
                            <a:srgbClr val="FFFF00"/>
                          </a:solidFill>
                          <a:latin typeface="Calibri"/>
                        </a:rPr>
                        <a:t>Morphogenetic Furrow</a:t>
                      </a:r>
                      <a:endParaRPr lang="en-US" sz="1000" dirty="0">
                        <a:solidFill>
                          <a:srgbClr val="FFFF00"/>
                        </a:solidFill>
                        <a:latin typeface="Calibri"/>
                      </a:endParaRPr>
                    </a:p>
                  </p:txBody>
                </p:sp>
                <p:sp>
                  <p:nvSpPr>
                    <p:cNvPr id="61" name="Rectangle 60"/>
                    <p:cNvSpPr/>
                    <p:nvPr/>
                  </p:nvSpPr>
                  <p:spPr>
                    <a:xfrm>
                      <a:off x="4664991" y="6364927"/>
                      <a:ext cx="2471249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r>
                        <a:rPr lang="en-US" i="1" dirty="0">
                          <a:solidFill>
                            <a:prstClr val="white"/>
                          </a:solidFill>
                          <a:latin typeface="Calibri"/>
                          <a:ea typeface="ＭＳ Ｐゴシック" charset="-128"/>
                          <a:cs typeface="ＭＳ Ｐゴシック" charset="-128"/>
                        </a:rPr>
                        <a:t>developmental </a:t>
                      </a:r>
                      <a:r>
                        <a:rPr lang="en-US" i="1" dirty="0">
                          <a:solidFill>
                            <a:prstClr val="white"/>
                          </a:solidFill>
                          <a:latin typeface="Calibri"/>
                          <a:ea typeface="ＭＳ Ｐゴシック" charset="-128"/>
                          <a:cs typeface="ＭＳ Ｐゴシック" charset="-128"/>
                        </a:rPr>
                        <a:t>gradient </a:t>
                      </a:r>
                      <a:endParaRPr lang="en-US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  <p:grpSp>
                  <p:nvGrpSpPr>
                    <p:cNvPr id="11" name="Group 77"/>
                    <p:cNvGrpSpPr/>
                    <p:nvPr/>
                  </p:nvGrpSpPr>
                  <p:grpSpPr>
                    <a:xfrm rot="10800000">
                      <a:off x="2062286" y="5085736"/>
                      <a:ext cx="1146583" cy="939092"/>
                      <a:chOff x="6818453" y="5014169"/>
                      <a:chExt cx="1146583" cy="939092"/>
                    </a:xfrm>
                  </p:grpSpPr>
                  <p:sp>
                    <p:nvSpPr>
                      <p:cNvPr id="79" name="Left Arrow 78"/>
                      <p:cNvSpPr/>
                      <p:nvPr/>
                    </p:nvSpPr>
                    <p:spPr>
                      <a:xfrm flipH="1">
                        <a:off x="6916011" y="5014169"/>
                        <a:ext cx="1049025" cy="939092"/>
                      </a:xfrm>
                      <a:prstGeom prst="leftArrow">
                        <a:avLst/>
                      </a:prstGeom>
                      <a:solidFill>
                        <a:schemeClr val="accent4"/>
                      </a:solidFill>
                      <a:ln>
                        <a:solidFill>
                          <a:srgbClr val="BB58B7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80" name="Rectangle 79"/>
                      <p:cNvSpPr/>
                      <p:nvPr/>
                    </p:nvSpPr>
                    <p:spPr>
                      <a:xfrm rot="10800000">
                        <a:off x="6818453" y="5245540"/>
                        <a:ext cx="993719" cy="52322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>
                        <a:spAutoFit/>
                      </a:bodyPr>
                      <a:lstStyle/>
                      <a:p>
                        <a:pPr algn="ctr"/>
                        <a:r>
                          <a:rPr lang="en-US" sz="1400" b="1" dirty="0">
                            <a:solidFill>
                              <a:prstClr val="black"/>
                            </a:solidFill>
                            <a:latin typeface="Calibri"/>
                          </a:rPr>
                          <a:t>Furrow </a:t>
                        </a:r>
                      </a:p>
                      <a:p>
                        <a:r>
                          <a:rPr lang="en-US" sz="1400" b="1" dirty="0">
                            <a:solidFill>
                              <a:prstClr val="black"/>
                            </a:solidFill>
                            <a:latin typeface="Calibri"/>
                          </a:rPr>
                          <a:t>movement</a:t>
                        </a:r>
                        <a:endParaRPr lang="en-US" sz="1400" b="1" dirty="0">
                          <a:solidFill>
                            <a:prstClr val="black"/>
                          </a:solidFill>
                          <a:latin typeface="Calibri"/>
                        </a:endParaRPr>
                      </a:p>
                    </p:txBody>
                  </p:sp>
                </p:grpSp>
                <p:sp>
                  <p:nvSpPr>
                    <p:cNvPr id="92" name="Frame 91"/>
                    <p:cNvSpPr/>
                    <p:nvPr/>
                  </p:nvSpPr>
                  <p:spPr>
                    <a:xfrm>
                      <a:off x="3159972" y="4818990"/>
                      <a:ext cx="281691" cy="1544600"/>
                    </a:xfrm>
                    <a:prstGeom prst="frame">
                      <a:avLst>
                        <a:gd name="adj1" fmla="val 2219"/>
                      </a:avLst>
                    </a:prstGeom>
                    <a:solidFill>
                      <a:srgbClr val="FFFF00">
                        <a:alpha val="66000"/>
                      </a:srgbClr>
                    </a:solidFill>
                    <a:ln w="25400">
                      <a:solidFill>
                        <a:srgbClr val="FFFF00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prstClr val="black"/>
                        </a:solidFill>
                        <a:latin typeface="Calibri"/>
                      </a:endParaRPr>
                    </a:p>
                  </p:txBody>
                </p:sp>
                <p:cxnSp>
                  <p:nvCxnSpPr>
                    <p:cNvPr id="93" name="Straight Arrow Connector 92"/>
                    <p:cNvCxnSpPr/>
                    <p:nvPr/>
                  </p:nvCxnSpPr>
                  <p:spPr>
                    <a:xfrm rot="5400000" flipH="1" flipV="1">
                      <a:off x="3158732" y="6428583"/>
                      <a:ext cx="278047" cy="3"/>
                    </a:xfrm>
                    <a:prstGeom prst="straightConnector1">
                      <a:avLst/>
                    </a:prstGeom>
                    <a:ln w="44450" cmpd="sng">
                      <a:solidFill>
                        <a:srgbClr val="FFFF00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9" name="Rectangle 48"/>
                  <p:cNvSpPr/>
                  <p:nvPr/>
                </p:nvSpPr>
                <p:spPr>
                  <a:xfrm>
                    <a:off x="6935125" y="6093306"/>
                    <a:ext cx="1259985" cy="24622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000" dirty="0">
                        <a:solidFill>
                          <a:prstClr val="black"/>
                        </a:solidFill>
                        <a:latin typeface="Calibri"/>
                      </a:rPr>
                      <a:t>Drawing by T. Wolf</a:t>
                    </a:r>
                    <a:endParaRPr lang="en-US" sz="1000" dirty="0">
                      <a:solidFill>
                        <a:prstClr val="black"/>
                      </a:solidFill>
                      <a:latin typeface="Calibri"/>
                    </a:endParaRPr>
                  </a:p>
                </p:txBody>
              </p:sp>
            </p:grpSp>
            <p:sp>
              <p:nvSpPr>
                <p:cNvPr id="51" name="Title 1"/>
                <p:cNvSpPr txBox="1">
                  <a:spLocks/>
                </p:cNvSpPr>
                <p:nvPr/>
              </p:nvSpPr>
              <p:spPr bwMode="auto">
                <a:xfrm>
                  <a:off x="501906" y="3663683"/>
                  <a:ext cx="1792280" cy="51493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</a:bodyPr>
                <a:lstStyle/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050" dirty="0">
                      <a:solidFill>
                        <a:srgbClr val="008000"/>
                      </a:solidFill>
                      <a:latin typeface="Calibri"/>
                    </a:rPr>
                    <a:t>anti-YAN antibody</a:t>
                  </a:r>
                </a:p>
                <a:p>
                  <a: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050" dirty="0">
                      <a:solidFill>
                        <a:srgbClr val="FF0000"/>
                      </a:solidFill>
                      <a:latin typeface="Calibri"/>
                      <a:ea typeface="ＭＳ Ｐゴシック" charset="-128"/>
                      <a:cs typeface="ＭＳ Ｐゴシック" charset="-128"/>
                    </a:rPr>
                    <a:t>anti-ELAV antibody</a:t>
                  </a:r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2904584" y="1234500"/>
                <a:ext cx="825346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prstClr val="white"/>
                    </a:solidFill>
                    <a:latin typeface="Calibri"/>
                  </a:rPr>
                  <a:t>Eye disc</a:t>
                </a:r>
                <a:endParaRPr lang="en-US" sz="1400" dirty="0">
                  <a:solidFill>
                    <a:prstClr val="white"/>
                  </a:solidFill>
                  <a:latin typeface="Calibri"/>
                </a:endParaRPr>
              </a:p>
            </p:txBody>
          </p:sp>
        </p:grpSp>
        <p:sp>
          <p:nvSpPr>
            <p:cNvPr id="56" name="Frame 55"/>
            <p:cNvSpPr/>
            <p:nvPr/>
          </p:nvSpPr>
          <p:spPr>
            <a:xfrm>
              <a:off x="3352799" y="2556841"/>
              <a:ext cx="186765" cy="358378"/>
            </a:xfrm>
            <a:prstGeom prst="frame">
              <a:avLst>
                <a:gd name="adj1" fmla="val 2219"/>
              </a:avLst>
            </a:prstGeom>
            <a:solidFill>
              <a:srgbClr val="FFFF00">
                <a:alpha val="66000"/>
              </a:srgbClr>
            </a:solidFill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58" name="Straight Connector 57"/>
            <p:cNvCxnSpPr>
              <a:stCxn id="41" idx="3"/>
            </p:cNvCxnSpPr>
            <p:nvPr/>
          </p:nvCxnSpPr>
          <p:spPr>
            <a:xfrm>
              <a:off x="4219309" y="2735647"/>
              <a:ext cx="4041034" cy="2064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0800000" flipV="1">
              <a:off x="2166085" y="2731503"/>
              <a:ext cx="861377" cy="205294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Frame 40"/>
            <p:cNvSpPr/>
            <p:nvPr/>
          </p:nvSpPr>
          <p:spPr>
            <a:xfrm>
              <a:off x="3027462" y="2540200"/>
              <a:ext cx="1191847" cy="390894"/>
            </a:xfrm>
            <a:prstGeom prst="frame">
              <a:avLst>
                <a:gd name="adj1" fmla="val 2753"/>
              </a:avLst>
            </a:pr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5" name="Left Arrow 44"/>
            <p:cNvSpPr/>
            <p:nvPr/>
          </p:nvSpPr>
          <p:spPr>
            <a:xfrm rot="10800000" flipH="1">
              <a:off x="3027461" y="2552316"/>
              <a:ext cx="303127" cy="358377"/>
            </a:xfrm>
            <a:prstGeom prst="leftArrow">
              <a:avLst/>
            </a:prstGeom>
            <a:solidFill>
              <a:schemeClr val="accent4"/>
            </a:solidFill>
            <a:ln>
              <a:solidFill>
                <a:srgbClr val="BB58B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8" name="Title 6"/>
          <p:cNvSpPr txBox="1">
            <a:spLocks/>
          </p:cNvSpPr>
          <p:nvPr/>
        </p:nvSpPr>
        <p:spPr bwMode="auto">
          <a:xfrm>
            <a:off x="304800" y="-177800"/>
            <a:ext cx="87630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dirty="0">
                <a:solidFill>
                  <a:srgbClr val="F7FF1F"/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Cell fate specification is robust: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Developmental decisions are made in reproducible ways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hundreds of times during retina patterning</a:t>
            </a:r>
            <a:endParaRPr lang="en-US" sz="2000" dirty="0">
              <a:solidFill>
                <a:prstClr val="white">
                  <a:lumMod val="85000"/>
                </a:prstClr>
              </a:solidFill>
              <a:latin typeface="Calibri"/>
              <a:ea typeface="ＭＳ Ｐゴシック" pitchFamily="-65" charset="-128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086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6"/>
          <p:cNvGrpSpPr/>
          <p:nvPr/>
        </p:nvGrpSpPr>
        <p:grpSpPr>
          <a:xfrm>
            <a:off x="330177" y="848096"/>
            <a:ext cx="7938448" cy="5943978"/>
            <a:chOff x="330177" y="755736"/>
            <a:chExt cx="7938448" cy="5943978"/>
          </a:xfrm>
        </p:grpSpPr>
        <p:grpSp>
          <p:nvGrpSpPr>
            <p:cNvPr id="3" name="Group 45"/>
            <p:cNvGrpSpPr/>
            <p:nvPr/>
          </p:nvGrpSpPr>
          <p:grpSpPr>
            <a:xfrm>
              <a:off x="330177" y="755736"/>
              <a:ext cx="7938448" cy="5943978"/>
              <a:chOff x="330177" y="755736"/>
              <a:chExt cx="7938448" cy="5943978"/>
            </a:xfrm>
          </p:grpSpPr>
          <p:grpSp>
            <p:nvGrpSpPr>
              <p:cNvPr id="4" name="Group 55"/>
              <p:cNvGrpSpPr/>
              <p:nvPr/>
            </p:nvGrpSpPr>
            <p:grpSpPr>
              <a:xfrm>
                <a:off x="330177" y="755736"/>
                <a:ext cx="7938448" cy="5943978"/>
                <a:chOff x="264944" y="764881"/>
                <a:chExt cx="7938448" cy="5943978"/>
              </a:xfrm>
            </p:grpSpPr>
            <p:grpSp>
              <p:nvGrpSpPr>
                <p:cNvPr id="5" name="Group 52"/>
                <p:cNvGrpSpPr/>
                <p:nvPr/>
              </p:nvGrpSpPr>
              <p:grpSpPr>
                <a:xfrm>
                  <a:off x="264944" y="764881"/>
                  <a:ext cx="7938448" cy="5943978"/>
                  <a:chOff x="264944" y="764881"/>
                  <a:chExt cx="7938448" cy="5943978"/>
                </a:xfrm>
              </p:grpSpPr>
              <p:pic>
                <p:nvPicPr>
                  <p:cNvPr id="39" name="Picture 38"/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5130221" y="1648007"/>
                    <a:ext cx="2493813" cy="21704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2">
                        <a:lumMod val="40000"/>
                        <a:lumOff val="60000"/>
                      </a:schemeClr>
                    </a:solidFill>
                  </a:ln>
                </p:spPr>
              </p:pic>
              <p:grpSp>
                <p:nvGrpSpPr>
                  <p:cNvPr id="6" name="Group 44"/>
                  <p:cNvGrpSpPr/>
                  <p:nvPr/>
                </p:nvGrpSpPr>
                <p:grpSpPr>
                  <a:xfrm>
                    <a:off x="264944" y="764881"/>
                    <a:ext cx="4610946" cy="3636506"/>
                    <a:chOff x="264944" y="764881"/>
                    <a:chExt cx="4610946" cy="3636506"/>
                  </a:xfrm>
                </p:grpSpPr>
                <p:grpSp>
                  <p:nvGrpSpPr>
                    <p:cNvPr id="7" name="Group 68"/>
                    <p:cNvGrpSpPr/>
                    <p:nvPr/>
                  </p:nvGrpSpPr>
                  <p:grpSpPr>
                    <a:xfrm>
                      <a:off x="264944" y="764881"/>
                      <a:ext cx="4610946" cy="3636506"/>
                      <a:chOff x="811044" y="764881"/>
                      <a:chExt cx="4610946" cy="3636506"/>
                    </a:xfrm>
                  </p:grpSpPr>
                  <p:grpSp>
                    <p:nvGrpSpPr>
                      <p:cNvPr id="8" name="Group 55"/>
                      <p:cNvGrpSpPr/>
                      <p:nvPr/>
                    </p:nvGrpSpPr>
                    <p:grpSpPr>
                      <a:xfrm>
                        <a:off x="1407623" y="764881"/>
                        <a:ext cx="3398976" cy="3636506"/>
                        <a:chOff x="1686254" y="862557"/>
                        <a:chExt cx="3398976" cy="3636506"/>
                      </a:xfrm>
                    </p:grpSpPr>
                    <p:pic>
                      <p:nvPicPr>
                        <p:cNvPr id="65" name="Picture 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">
                          <a:lum bright="3000" contrast="3000"/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 rot="892799">
                          <a:off x="1686254" y="862557"/>
                          <a:ext cx="3398976" cy="363650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  <a:miter lim="800000"/>
                          <a:headEnd/>
                          <a:tailEnd/>
                        </a:ln>
                      </p:spPr>
                    </p:pic>
                    <p:sp>
                      <p:nvSpPr>
                        <p:cNvPr id="55" name="Left Arrow 54"/>
                        <p:cNvSpPr/>
                        <p:nvPr/>
                      </p:nvSpPr>
                      <p:spPr>
                        <a:xfrm flipH="1">
                          <a:off x="4314938" y="2666051"/>
                          <a:ext cx="663869" cy="347051"/>
                        </a:xfrm>
                        <a:prstGeom prst="leftArrow">
                          <a:avLst/>
                        </a:prstGeom>
                        <a:solidFill>
                          <a:schemeClr val="bg2">
                            <a:lumMod val="40000"/>
                            <a:lumOff val="60000"/>
                          </a:schemeClr>
                        </a:solidFill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>
                            <a:solidFill>
                              <a:prstClr val="white"/>
                            </a:solidFill>
                            <a:latin typeface="Calibri"/>
                          </a:endParaRPr>
                        </a:p>
                      </p:txBody>
                    </p:sp>
                  </p:grpSp>
                  <p:grpSp>
                    <p:nvGrpSpPr>
                      <p:cNvPr id="9" name="Group 67"/>
                      <p:cNvGrpSpPr/>
                      <p:nvPr/>
                    </p:nvGrpSpPr>
                    <p:grpSpPr>
                      <a:xfrm>
                        <a:off x="811044" y="2533470"/>
                        <a:ext cx="4610946" cy="317099"/>
                        <a:chOff x="811044" y="2533470"/>
                        <a:chExt cx="4610946" cy="317099"/>
                      </a:xfrm>
                    </p:grpSpPr>
                    <p:sp>
                      <p:nvSpPr>
                        <p:cNvPr id="66" name="Rectangle 65"/>
                        <p:cNvSpPr/>
                        <p:nvPr/>
                      </p:nvSpPr>
                      <p:spPr>
                        <a:xfrm>
                          <a:off x="4671063" y="2573570"/>
                          <a:ext cx="750927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solidFill>
                                <a:prstClr val="white"/>
                              </a:solidFill>
                              <a:latin typeface="Calibri"/>
                            </a:rPr>
                            <a:t>Posterior</a:t>
                          </a:r>
                          <a:endParaRPr lang="en-US" sz="1200" dirty="0">
                            <a:solidFill>
                              <a:srgbClr val="000000"/>
                            </a:solidFill>
                            <a:latin typeface="Calibri"/>
                          </a:endParaRPr>
                        </a:p>
                      </p:txBody>
                    </p:sp>
                    <p:sp>
                      <p:nvSpPr>
                        <p:cNvPr id="67" name="Rectangle 66"/>
                        <p:cNvSpPr/>
                        <p:nvPr/>
                      </p:nvSpPr>
                      <p:spPr>
                        <a:xfrm>
                          <a:off x="811044" y="2533470"/>
                          <a:ext cx="703363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>
                          <a:spAutoFit/>
                        </a:bodyPr>
                        <a:lstStyle/>
                        <a:p>
                          <a:r>
                            <a:rPr lang="en-US" sz="1200" dirty="0">
                              <a:solidFill>
                                <a:prstClr val="white"/>
                              </a:solidFill>
                              <a:latin typeface="Calibri"/>
                            </a:rPr>
                            <a:t>Anterior</a:t>
                          </a:r>
                          <a:endParaRPr lang="en-US" sz="1200" dirty="0">
                            <a:solidFill>
                              <a:srgbClr val="000000"/>
                            </a:solidFill>
                            <a:latin typeface="Calibri"/>
                          </a:endParaRPr>
                        </a:p>
                      </p:txBody>
                    </p:sp>
                  </p:grpSp>
                </p:grpSp>
                <p:sp>
                  <p:nvSpPr>
                    <p:cNvPr id="40" name="Rectangle 39"/>
                    <p:cNvSpPr/>
                    <p:nvPr/>
                  </p:nvSpPr>
                  <p:spPr>
                    <a:xfrm>
                      <a:off x="1042857" y="1419225"/>
                      <a:ext cx="1208312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r>
                        <a:rPr lang="en-US" sz="1400" dirty="0">
                          <a:solidFill>
                            <a:prstClr val="white"/>
                          </a:solidFill>
                          <a:latin typeface="Calibri"/>
                        </a:rPr>
                        <a:t>Antennal disc</a:t>
                      </a:r>
                      <a:endParaRPr lang="en-US" sz="1400" dirty="0">
                        <a:solidFill>
                          <a:prstClr val="white"/>
                        </a:solidFill>
                        <a:latin typeface="Calibri"/>
                      </a:endParaRPr>
                    </a:p>
                  </p:txBody>
                </p:sp>
              </p:grpSp>
              <p:grpSp>
                <p:nvGrpSpPr>
                  <p:cNvPr id="10" name="Group 49"/>
                  <p:cNvGrpSpPr/>
                  <p:nvPr/>
                </p:nvGrpSpPr>
                <p:grpSpPr>
                  <a:xfrm>
                    <a:off x="2062286" y="4793590"/>
                    <a:ext cx="6141106" cy="1915269"/>
                    <a:chOff x="2062286" y="4793590"/>
                    <a:chExt cx="6141106" cy="1915269"/>
                  </a:xfrm>
                </p:grpSpPr>
                <p:grpSp>
                  <p:nvGrpSpPr>
                    <p:cNvPr id="11" name="Group 48"/>
                    <p:cNvGrpSpPr/>
                    <p:nvPr/>
                  </p:nvGrpSpPr>
                  <p:grpSpPr>
                    <a:xfrm>
                      <a:off x="2062286" y="4793590"/>
                      <a:ext cx="6141106" cy="1915269"/>
                      <a:chOff x="2062286" y="4818990"/>
                      <a:chExt cx="6141106" cy="1915269"/>
                    </a:xfrm>
                  </p:grpSpPr>
                  <p:pic>
                    <p:nvPicPr>
                      <p:cNvPr id="43" name="Picture 42"/>
                      <p:cNvPicPr/>
                      <p:nvPr/>
                    </p:nvPicPr>
                    <p:blipFill>
                      <a:blip r:embed="rId4">
                        <a:lum bright="7000" contrast="24000"/>
                      </a:blip>
                      <a:srcRect l="9179" t="802" r="39781" b="20885"/>
                      <a:stretch>
                        <a:fillRect/>
                      </a:stretch>
                    </p:blipFill>
                    <p:spPr bwMode="auto">
                      <a:xfrm rot="5400000">
                        <a:off x="4379663" y="2540177"/>
                        <a:ext cx="1544915" cy="610254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 lim="800000"/>
                        <a:headEnd/>
                        <a:tailEnd/>
                      </a:ln>
                    </p:spPr>
                  </p:pic>
                  <p:sp>
                    <p:nvSpPr>
                      <p:cNvPr id="48" name="Rectangle 47"/>
                      <p:cNvSpPr/>
                      <p:nvPr/>
                    </p:nvSpPr>
                    <p:spPr>
                      <a:xfrm>
                        <a:off x="2560354" y="6486793"/>
                        <a:ext cx="1781813" cy="24622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>
                        <a:spAutoFit/>
                      </a:bodyPr>
                      <a:lstStyle/>
                      <a:p>
                        <a:r>
                          <a:rPr lang="en-US" sz="1000" dirty="0">
                            <a:solidFill>
                              <a:srgbClr val="FFFF00"/>
                            </a:solidFill>
                            <a:latin typeface="Calibri"/>
                          </a:rPr>
                          <a:t>Morphogenetic Furrow</a:t>
                        </a:r>
                        <a:endParaRPr lang="en-US" sz="1000" dirty="0">
                          <a:solidFill>
                            <a:srgbClr val="FFFF00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61" name="Rectangle 60"/>
                      <p:cNvSpPr/>
                      <p:nvPr/>
                    </p:nvSpPr>
                    <p:spPr>
                      <a:xfrm>
                        <a:off x="4664991" y="6364927"/>
                        <a:ext cx="2471249" cy="369332"/>
                      </a:xfrm>
                      <a:prstGeom prst="rect">
                        <a:avLst/>
                      </a:prstGeom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i="1" dirty="0">
                            <a:solidFill>
                              <a:prstClr val="white"/>
                            </a:solidFill>
                            <a:latin typeface="Calibri"/>
                            <a:ea typeface="ＭＳ Ｐゴシック" charset="-128"/>
                            <a:cs typeface="ＭＳ Ｐゴシック" charset="-128"/>
                          </a:rPr>
                          <a:t>developmental </a:t>
                        </a:r>
                        <a:r>
                          <a:rPr lang="en-US" i="1" dirty="0">
                            <a:solidFill>
                              <a:prstClr val="white"/>
                            </a:solidFill>
                            <a:latin typeface="Calibri"/>
                            <a:ea typeface="ＭＳ Ｐゴシック" charset="-128"/>
                            <a:cs typeface="ＭＳ Ｐゴシック" charset="-128"/>
                          </a:rPr>
                          <a:t>gradient </a:t>
                        </a:r>
                        <a:endParaRPr lang="en-US" dirty="0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81" name="Left Arrow 80"/>
                      <p:cNvSpPr/>
                      <p:nvPr/>
                    </p:nvSpPr>
                    <p:spPr>
                      <a:xfrm flipH="1">
                        <a:off x="3460141" y="5085736"/>
                        <a:ext cx="4734969" cy="939092"/>
                      </a:xfrm>
                      <a:prstGeom prst="leftArrow">
                        <a:avLst/>
                      </a:prstGeom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grpSp>
                    <p:nvGrpSpPr>
                      <p:cNvPr id="12" name="Group 77"/>
                      <p:cNvGrpSpPr/>
                      <p:nvPr/>
                    </p:nvGrpSpPr>
                    <p:grpSpPr>
                      <a:xfrm rot="10800000">
                        <a:off x="2062286" y="5085736"/>
                        <a:ext cx="1146583" cy="939092"/>
                        <a:chOff x="6818453" y="5014169"/>
                        <a:chExt cx="1146583" cy="939092"/>
                      </a:xfrm>
                    </p:grpSpPr>
                    <p:sp>
                      <p:nvSpPr>
                        <p:cNvPr id="79" name="Left Arrow 78"/>
                        <p:cNvSpPr/>
                        <p:nvPr/>
                      </p:nvSpPr>
                      <p:spPr>
                        <a:xfrm flipH="1">
                          <a:off x="6916011" y="5014169"/>
                          <a:ext cx="1049025" cy="939092"/>
                        </a:xfrm>
                        <a:prstGeom prst="leftArrow">
                          <a:avLst/>
                        </a:prstGeom>
                        <a:solidFill>
                          <a:schemeClr val="accent4"/>
                        </a:solidFill>
                        <a:ln>
                          <a:solidFill>
                            <a:srgbClr val="BB58B7"/>
                          </a:solidFill>
                        </a:ln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>
                            <a:solidFill>
                              <a:prstClr val="white"/>
                            </a:solidFill>
                            <a:latin typeface="Calibri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 rot="10800000">
                          <a:off x="6818453" y="5245540"/>
                          <a:ext cx="993719" cy="523220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>
                          <a:spAutoFit/>
                        </a:bodyPr>
                        <a:lstStyle/>
                        <a:p>
                          <a:pPr algn="ctr"/>
                          <a:r>
                            <a:rPr lang="en-US" sz="1400" b="1" dirty="0">
                              <a:solidFill>
                                <a:prstClr val="black"/>
                              </a:solidFill>
                              <a:latin typeface="Calibri"/>
                            </a:rPr>
                            <a:t>Furrow </a:t>
                          </a:r>
                        </a:p>
                        <a:p>
                          <a:r>
                            <a:rPr lang="en-US" sz="1400" b="1" dirty="0">
                              <a:solidFill>
                                <a:prstClr val="black"/>
                              </a:solidFill>
                              <a:latin typeface="Calibri"/>
                            </a:rPr>
                            <a:t>movement</a:t>
                          </a:r>
                          <a:endParaRPr lang="en-US" sz="1400" b="1" dirty="0">
                            <a:solidFill>
                              <a:prstClr val="black"/>
                            </a:solidFill>
                            <a:latin typeface="Calibri"/>
                          </a:endParaRPr>
                        </a:p>
                      </p:txBody>
                    </p:sp>
                  </p:grpSp>
                  <p:sp>
                    <p:nvSpPr>
                      <p:cNvPr id="92" name="Frame 91"/>
                      <p:cNvSpPr/>
                      <p:nvPr/>
                    </p:nvSpPr>
                    <p:spPr>
                      <a:xfrm>
                        <a:off x="3159972" y="4818990"/>
                        <a:ext cx="281691" cy="1544600"/>
                      </a:xfrm>
                      <a:prstGeom prst="frame">
                        <a:avLst>
                          <a:gd name="adj1" fmla="val 2219"/>
                        </a:avLst>
                      </a:prstGeom>
                      <a:solidFill>
                        <a:srgbClr val="FFFF00">
                          <a:alpha val="66000"/>
                        </a:srgbClr>
                      </a:solidFill>
                      <a:ln w="25400">
                        <a:solidFill>
                          <a:srgbClr val="FFFF0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black"/>
                          </a:solidFill>
                          <a:latin typeface="Calibri"/>
                        </a:endParaRPr>
                      </a:p>
                    </p:txBody>
                  </p:sp>
                  <p:cxnSp>
                    <p:nvCxnSpPr>
                      <p:cNvPr id="93" name="Straight Arrow Connector 92"/>
                      <p:cNvCxnSpPr/>
                      <p:nvPr/>
                    </p:nvCxnSpPr>
                    <p:spPr>
                      <a:xfrm rot="5400000" flipH="1" flipV="1">
                        <a:off x="3158732" y="6428583"/>
                        <a:ext cx="278047" cy="3"/>
                      </a:xfrm>
                      <a:prstGeom prst="straightConnector1">
                        <a:avLst/>
                      </a:prstGeom>
                      <a:ln w="44450" cmpd="sng">
                        <a:solidFill>
                          <a:srgbClr val="FFFF00"/>
                        </a:solidFill>
                        <a:tailEnd type="triangle"/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49" name="Rectangle 48"/>
                    <p:cNvSpPr/>
                    <p:nvPr/>
                  </p:nvSpPr>
                  <p:spPr>
                    <a:xfrm>
                      <a:off x="6935125" y="6093306"/>
                      <a:ext cx="1259985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r>
                        <a:rPr lang="en-US" sz="1000" dirty="0">
                          <a:solidFill>
                            <a:prstClr val="black"/>
                          </a:solidFill>
                          <a:latin typeface="Calibri"/>
                        </a:rPr>
                        <a:t>Drawing by T. Wolf</a:t>
                      </a:r>
                      <a:endParaRPr lang="en-US" sz="1000" dirty="0">
                        <a:solidFill>
                          <a:prstClr val="black"/>
                        </a:solidFill>
                        <a:latin typeface="Calibri"/>
                      </a:endParaRPr>
                    </a:p>
                  </p:txBody>
                </p:sp>
              </p:grpSp>
              <p:sp>
                <p:nvSpPr>
                  <p:cNvPr id="51" name="Title 1"/>
                  <p:cNvSpPr txBox="1">
                    <a:spLocks/>
                  </p:cNvSpPr>
                  <p:nvPr/>
                </p:nvSpPr>
                <p:spPr bwMode="auto">
                  <a:xfrm>
                    <a:off x="501906" y="3663683"/>
                    <a:ext cx="1792280" cy="514938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vert="horz" wrap="square" lIns="91440" tIns="45720" rIns="91440" bIns="45720" numCol="1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en-US" sz="1050" dirty="0">
                        <a:solidFill>
                          <a:srgbClr val="008000"/>
                        </a:solidFill>
                        <a:latin typeface="Calibri"/>
                      </a:rPr>
                      <a:t>anti-YAN antibody</a:t>
                    </a:r>
                  </a:p>
                  <a:p>
                    <a:pPr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en-US" sz="1050" dirty="0">
                        <a:solidFill>
                          <a:srgbClr val="FF0000"/>
                        </a:solidFill>
                        <a:latin typeface="Calibri"/>
                        <a:ea typeface="ＭＳ Ｐゴシック" charset="-128"/>
                        <a:cs typeface="ＭＳ Ｐゴシック" charset="-128"/>
                      </a:rPr>
                      <a:t>anti-ELAV antibody</a:t>
                    </a:r>
                  </a:p>
                </p:txBody>
              </p:sp>
            </p:grpSp>
            <p:sp>
              <p:nvSpPr>
                <p:cNvPr id="54" name="Rectangle 53"/>
                <p:cNvSpPr/>
                <p:nvPr/>
              </p:nvSpPr>
              <p:spPr>
                <a:xfrm>
                  <a:off x="2904584" y="1234500"/>
                  <a:ext cx="825346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400" dirty="0">
                      <a:solidFill>
                        <a:prstClr val="white"/>
                      </a:solidFill>
                      <a:latin typeface="Calibri"/>
                    </a:rPr>
                    <a:t>Eye disc</a:t>
                  </a:r>
                  <a:endParaRPr lang="en-US" sz="1400" dirty="0">
                    <a:solidFill>
                      <a:prstClr val="white"/>
                    </a:solidFill>
                    <a:latin typeface="Calibri"/>
                  </a:endParaRPr>
                </a:p>
              </p:txBody>
            </p:sp>
          </p:grpSp>
          <p:sp>
            <p:nvSpPr>
              <p:cNvPr id="50" name="Rectangle 49"/>
              <p:cNvSpPr/>
              <p:nvPr/>
            </p:nvSpPr>
            <p:spPr>
              <a:xfrm>
                <a:off x="4710161" y="5328052"/>
                <a:ext cx="179237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b="1" dirty="0">
                    <a:solidFill>
                      <a:prstClr val="black"/>
                    </a:solidFill>
                    <a:latin typeface="Calibri"/>
                    <a:ea typeface="ＭＳ Ｐゴシック" charset="-128"/>
                    <a:cs typeface="ＭＳ Ｐゴシック" charset="-128"/>
                  </a:rPr>
                  <a:t>Cell Differentiation</a:t>
                </a:r>
                <a:endParaRPr lang="en-US" sz="1600" b="1" dirty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  <p:sp>
          <p:nvSpPr>
            <p:cNvPr id="56" name="Frame 55"/>
            <p:cNvSpPr/>
            <p:nvPr/>
          </p:nvSpPr>
          <p:spPr>
            <a:xfrm>
              <a:off x="3352799" y="2556841"/>
              <a:ext cx="186765" cy="358378"/>
            </a:xfrm>
            <a:prstGeom prst="frame">
              <a:avLst>
                <a:gd name="adj1" fmla="val 2219"/>
              </a:avLst>
            </a:prstGeom>
            <a:solidFill>
              <a:srgbClr val="FFFF00">
                <a:alpha val="66000"/>
              </a:srgbClr>
            </a:solidFill>
            <a:ln w="254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cxnSp>
          <p:nvCxnSpPr>
            <p:cNvPr id="58" name="Straight Connector 57"/>
            <p:cNvCxnSpPr>
              <a:stCxn id="41" idx="3"/>
            </p:cNvCxnSpPr>
            <p:nvPr/>
          </p:nvCxnSpPr>
          <p:spPr>
            <a:xfrm>
              <a:off x="4219309" y="2735647"/>
              <a:ext cx="4041034" cy="2064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0800000" flipV="1">
              <a:off x="2166085" y="2731503"/>
              <a:ext cx="861377" cy="205294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Frame 40"/>
            <p:cNvSpPr/>
            <p:nvPr/>
          </p:nvSpPr>
          <p:spPr>
            <a:xfrm>
              <a:off x="3027462" y="2540200"/>
              <a:ext cx="1191847" cy="390894"/>
            </a:xfrm>
            <a:prstGeom prst="frame">
              <a:avLst>
                <a:gd name="adj1" fmla="val 2753"/>
              </a:avLst>
            </a:prstGeom>
            <a:solidFill>
              <a:schemeClr val="bg1"/>
            </a:solidFill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45" name="Left Arrow 44"/>
            <p:cNvSpPr/>
            <p:nvPr/>
          </p:nvSpPr>
          <p:spPr>
            <a:xfrm rot="10800000" flipH="1">
              <a:off x="3027461" y="2552316"/>
              <a:ext cx="303127" cy="358377"/>
            </a:xfrm>
            <a:prstGeom prst="leftArrow">
              <a:avLst/>
            </a:prstGeom>
            <a:solidFill>
              <a:schemeClr val="accent4"/>
            </a:solidFill>
            <a:ln>
              <a:solidFill>
                <a:srgbClr val="BB58B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38" name="Title 6"/>
          <p:cNvSpPr txBox="1">
            <a:spLocks/>
          </p:cNvSpPr>
          <p:nvPr/>
        </p:nvSpPr>
        <p:spPr bwMode="auto">
          <a:xfrm>
            <a:off x="304800" y="-177800"/>
            <a:ext cx="87630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dirty="0">
                <a:solidFill>
                  <a:srgbClr val="F7FF1F"/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Cell fate specification is robust: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Developmental decisions are made in reproducible ways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prstClr val="white">
                    <a:lumMod val="85000"/>
                  </a:prstClr>
                </a:solidFill>
                <a:latin typeface="Calibri"/>
                <a:ea typeface="ＭＳ Ｐゴシック" pitchFamily="-65" charset="-128"/>
                <a:cs typeface="ＭＳ Ｐゴシック" pitchFamily="-65" charset="-128"/>
              </a:rPr>
              <a:t>hundreds of times during retina patterning</a:t>
            </a:r>
            <a:endParaRPr lang="en-US" sz="2000" dirty="0">
              <a:solidFill>
                <a:prstClr val="white">
                  <a:lumMod val="85000"/>
                </a:prstClr>
              </a:solidFill>
              <a:latin typeface="Calibri"/>
              <a:ea typeface="ＭＳ Ｐゴシック" pitchFamily="-65" charset="-128"/>
              <a:cs typeface="ＭＳ Ｐゴシック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4026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228599" y="298820"/>
            <a:ext cx="875823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  <a:latin typeface="Calibri"/>
              </a:rPr>
              <a:t>Nuclei position moves in the Z-plane during </a:t>
            </a:r>
          </a:p>
          <a:p>
            <a:pPr algn="ctr"/>
            <a:r>
              <a:rPr lang="en-US" sz="2800" dirty="0">
                <a:solidFill>
                  <a:srgbClr val="FFFF00"/>
                </a:solidFill>
                <a:latin typeface="Calibri"/>
              </a:rPr>
              <a:t>eye cell differentiation</a:t>
            </a:r>
            <a:endParaRPr lang="en-US" sz="4000" b="1" dirty="0">
              <a:solidFill>
                <a:srgbClr val="FFFF00"/>
              </a:solidFill>
              <a:latin typeface="Calibri"/>
            </a:endParaRPr>
          </a:p>
        </p:txBody>
      </p:sp>
      <p:grpSp>
        <p:nvGrpSpPr>
          <p:cNvPr id="2" name="Group 21"/>
          <p:cNvGrpSpPr/>
          <p:nvPr/>
        </p:nvGrpSpPr>
        <p:grpSpPr>
          <a:xfrm>
            <a:off x="616530" y="1611743"/>
            <a:ext cx="7903585" cy="4918464"/>
            <a:chOff x="616530" y="1611743"/>
            <a:chExt cx="7903585" cy="4918464"/>
          </a:xfrm>
        </p:grpSpPr>
        <p:sp>
          <p:nvSpPr>
            <p:cNvPr id="5" name="Rectangle 4"/>
            <p:cNvSpPr/>
            <p:nvPr/>
          </p:nvSpPr>
          <p:spPr>
            <a:xfrm>
              <a:off x="5875689" y="3983186"/>
              <a:ext cx="11498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Morphogenetic </a:t>
              </a:r>
            </a:p>
            <a:p>
              <a:pPr algn="ctr"/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Furrow</a:t>
              </a:r>
              <a:endParaRPr lang="en-US" sz="120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7025538" y="3673921"/>
              <a:ext cx="114984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prstClr val="black"/>
                  </a:solidFill>
                  <a:latin typeface="Calibri"/>
                </a:rPr>
                <a:t>Apical</a:t>
              </a:r>
              <a:endParaRPr lang="en-US" sz="1200" dirty="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3" name="Group 20"/>
            <p:cNvGrpSpPr/>
            <p:nvPr/>
          </p:nvGrpSpPr>
          <p:grpSpPr>
            <a:xfrm>
              <a:off x="616530" y="1611743"/>
              <a:ext cx="7903585" cy="4918464"/>
              <a:chOff x="616530" y="1611743"/>
              <a:chExt cx="7903585" cy="4918464"/>
            </a:xfrm>
          </p:grpSpPr>
          <p:grpSp>
            <p:nvGrpSpPr>
              <p:cNvPr id="4" name="Group 18"/>
              <p:cNvGrpSpPr/>
              <p:nvPr/>
            </p:nvGrpSpPr>
            <p:grpSpPr>
              <a:xfrm>
                <a:off x="616530" y="1611743"/>
                <a:ext cx="7903585" cy="4918464"/>
                <a:chOff x="616530" y="1611743"/>
                <a:chExt cx="7903585" cy="4918464"/>
              </a:xfrm>
            </p:grpSpPr>
            <p:grpSp>
              <p:nvGrpSpPr>
                <p:cNvPr id="13" name="Group 16"/>
                <p:cNvGrpSpPr/>
                <p:nvPr/>
              </p:nvGrpSpPr>
              <p:grpSpPr>
                <a:xfrm>
                  <a:off x="616530" y="1611743"/>
                  <a:ext cx="7903585" cy="4918464"/>
                  <a:chOff x="616530" y="1611743"/>
                  <a:chExt cx="7903585" cy="4918464"/>
                </a:xfrm>
              </p:grpSpPr>
              <p:grpSp>
                <p:nvGrpSpPr>
                  <p:cNvPr id="15" name="Group 14"/>
                  <p:cNvGrpSpPr/>
                  <p:nvPr/>
                </p:nvGrpSpPr>
                <p:grpSpPr>
                  <a:xfrm>
                    <a:off x="616530" y="1611743"/>
                    <a:ext cx="7903585" cy="4918464"/>
                    <a:chOff x="685800" y="1611743"/>
                    <a:chExt cx="7903585" cy="4918464"/>
                  </a:xfrm>
                </p:grpSpPr>
                <p:grpSp>
                  <p:nvGrpSpPr>
                    <p:cNvPr id="17" name="Group 12"/>
                    <p:cNvGrpSpPr/>
                    <p:nvPr/>
                  </p:nvGrpSpPr>
                  <p:grpSpPr>
                    <a:xfrm>
                      <a:off x="685800" y="1611743"/>
                      <a:ext cx="7903585" cy="4918464"/>
                      <a:chOff x="685800" y="1600198"/>
                      <a:chExt cx="7903585" cy="4918464"/>
                    </a:xfrm>
                  </p:grpSpPr>
                  <p:pic>
                    <p:nvPicPr>
                      <p:cNvPr id="10" name="Picture 9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rcRect l="64900" t="7272" r="3258" b="12974"/>
                      <a:stretch>
                        <a:fillRect/>
                      </a:stretch>
                    </p:blipFill>
                    <p:spPr>
                      <a:xfrm rot="5400000">
                        <a:off x="2199192" y="86806"/>
                        <a:ext cx="4876802" cy="7903585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7" name="Rectangle 6"/>
                      <p:cNvSpPr/>
                      <p:nvPr/>
                    </p:nvSpPr>
                    <p:spPr>
                      <a:xfrm>
                        <a:off x="7293388" y="5992258"/>
                        <a:ext cx="1149849" cy="46166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endParaRPr lang="en-US" sz="1200" dirty="0">
                          <a:solidFill>
                            <a:prstClr val="black"/>
                          </a:solidFill>
                          <a:latin typeface="Calibri"/>
                        </a:endParaRPr>
                      </a:p>
                      <a:p>
                        <a:pPr algn="ctr"/>
                        <a:r>
                          <a:rPr lang="en-US" sz="1200" dirty="0">
                            <a:solidFill>
                              <a:prstClr val="black"/>
                            </a:solidFill>
                            <a:latin typeface="Calibri"/>
                          </a:rPr>
                          <a:t>Basal Anterior</a:t>
                        </a:r>
                      </a:p>
                    </p:txBody>
                  </p:sp>
                  <p:sp>
                    <p:nvSpPr>
                      <p:cNvPr id="8" name="Rectangle 7"/>
                      <p:cNvSpPr/>
                      <p:nvPr/>
                    </p:nvSpPr>
                    <p:spPr>
                      <a:xfrm>
                        <a:off x="957247" y="6144698"/>
                        <a:ext cx="2009939" cy="27699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solidFill>
                              <a:prstClr val="black"/>
                            </a:solidFill>
                            <a:latin typeface="Calibri"/>
                          </a:rPr>
                          <a:t>Basal Posterior                  </a:t>
                        </a:r>
                        <a:endParaRPr lang="en-US" sz="1200" dirty="0">
                          <a:solidFill>
                            <a:prstClr val="black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9" name="Left Arrow 8"/>
                      <p:cNvSpPr/>
                      <p:nvPr/>
                    </p:nvSpPr>
                    <p:spPr>
                      <a:xfrm>
                        <a:off x="2967186" y="6001634"/>
                        <a:ext cx="3190732" cy="517028"/>
                      </a:xfrm>
                      <a:prstGeom prst="leftArrow">
                        <a:avLst/>
                      </a:prstGeom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prstClr val="white"/>
                          </a:solidFill>
                          <a:latin typeface="Calibri"/>
                        </a:endParaRPr>
                      </a:p>
                    </p:txBody>
                  </p:sp>
                  <p:sp>
                    <p:nvSpPr>
                      <p:cNvPr id="11" name="Rectangle 10"/>
                      <p:cNvSpPr/>
                      <p:nvPr/>
                    </p:nvSpPr>
                    <p:spPr>
                      <a:xfrm>
                        <a:off x="3450000" y="6061488"/>
                        <a:ext cx="2442383" cy="369332"/>
                      </a:xfrm>
                      <a:prstGeom prst="rect">
                        <a:avLst/>
                      </a:prstGeom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en-US" dirty="0">
                            <a:solidFill>
                              <a:prstClr val="black"/>
                            </a:solidFill>
                            <a:latin typeface="Calibri"/>
                          </a:rPr>
                          <a:t>Developmental gradient</a:t>
                        </a:r>
                        <a:endParaRPr lang="en-US" dirty="0">
                          <a:solidFill>
                            <a:prstClr val="black"/>
                          </a:solidFill>
                          <a:latin typeface="Calibri"/>
                        </a:endParaRPr>
                      </a:p>
                    </p:txBody>
                  </p:sp>
                </p:grpSp>
                <p:sp>
                  <p:nvSpPr>
                    <p:cNvPr id="14" name="Rectangle 13"/>
                    <p:cNvSpPr/>
                    <p:nvPr/>
                  </p:nvSpPr>
                  <p:spPr>
                    <a:xfrm>
                      <a:off x="5944959" y="4040843"/>
                      <a:ext cx="1126759" cy="43088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100" dirty="0">
                          <a:solidFill>
                            <a:prstClr val="black"/>
                          </a:solidFill>
                          <a:latin typeface="Calibri"/>
                        </a:rPr>
                        <a:t>Morphogenetic</a:t>
                      </a:r>
                    </a:p>
                    <a:p>
                      <a:pPr algn="ctr"/>
                      <a:r>
                        <a:rPr lang="en-US" sz="1100" dirty="0">
                          <a:solidFill>
                            <a:prstClr val="black"/>
                          </a:solidFill>
                          <a:latin typeface="Calibri"/>
                        </a:rPr>
                        <a:t>furrow</a:t>
                      </a:r>
                    </a:p>
                  </p:txBody>
                </p:sp>
              </p:grpSp>
              <p:sp>
                <p:nvSpPr>
                  <p:cNvPr id="16" name="Rectangle 15"/>
                  <p:cNvSpPr/>
                  <p:nvPr/>
                </p:nvSpPr>
                <p:spPr>
                  <a:xfrm>
                    <a:off x="7187168" y="5576760"/>
                    <a:ext cx="1325339" cy="33855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800" dirty="0">
                        <a:solidFill>
                          <a:prstClr val="black"/>
                        </a:solidFill>
                        <a:latin typeface="Calibri"/>
                      </a:rPr>
                      <a:t>From Wolf &amp; Ready, Cold Spring Harbor (1993)</a:t>
                    </a:r>
                  </a:p>
                </p:txBody>
              </p:sp>
            </p:grpSp>
            <p:sp>
              <p:nvSpPr>
                <p:cNvPr id="18" name="Rectangle 17"/>
                <p:cNvSpPr/>
                <p:nvPr/>
              </p:nvSpPr>
              <p:spPr>
                <a:xfrm>
                  <a:off x="887977" y="1719433"/>
                  <a:ext cx="7287410" cy="43088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>
                  <a:spAutoFit/>
                </a:bodyPr>
                <a:lstStyle/>
                <a:p>
                  <a:r>
                    <a:rPr lang="en-US" sz="1100" dirty="0">
                      <a:solidFill>
                        <a:prstClr val="black"/>
                      </a:solidFill>
                      <a:latin typeface="Calibri"/>
                    </a:rPr>
                    <a:t>       4 cone cell stage	   2 cone cell stage       	   symmetrical 8-cell cluster     immature 8 cell cluster                 </a:t>
                  </a:r>
                  <a:r>
                    <a:rPr lang="en-US" sz="1100" dirty="0" err="1">
                      <a:solidFill>
                        <a:prstClr val="black"/>
                      </a:solidFill>
                      <a:latin typeface="Calibri"/>
                    </a:rPr>
                    <a:t>preclusters</a:t>
                  </a:r>
                  <a:endParaRPr lang="en-US" sz="1100" dirty="0">
                    <a:solidFill>
                      <a:prstClr val="black"/>
                    </a:solidFill>
                    <a:latin typeface="Calibri"/>
                  </a:endParaRPr>
                </a:p>
                <a:p>
                  <a:r>
                    <a:rPr lang="en-US" sz="1100" dirty="0">
                      <a:solidFill>
                        <a:prstClr val="black"/>
                      </a:solidFill>
                      <a:latin typeface="Calibri"/>
                    </a:rPr>
                    <a:t>	</a:t>
                  </a:r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7177938" y="3697011"/>
                <a:ext cx="1149849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prstClr val="black"/>
                    </a:solidFill>
                    <a:latin typeface="Calibri"/>
                  </a:rPr>
                  <a:t>Apical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1596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‘Switch and Template’ patterning mechanism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3338094" y="6488668"/>
            <a:ext cx="58059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dirty="0" err="1" smtClean="0"/>
              <a:t>Proc</a:t>
            </a:r>
            <a:r>
              <a:rPr lang="cs-CZ" dirty="0" smtClean="0"/>
              <a:t> </a:t>
            </a:r>
            <a:r>
              <a:rPr lang="cs-CZ" dirty="0" err="1" smtClean="0"/>
              <a:t>Natl</a:t>
            </a:r>
            <a:r>
              <a:rPr lang="cs-CZ" dirty="0" smtClean="0"/>
              <a:t> </a:t>
            </a:r>
            <a:r>
              <a:rPr lang="cs-CZ" dirty="0" err="1" smtClean="0"/>
              <a:t>Acad</a:t>
            </a:r>
            <a:r>
              <a:rPr lang="cs-CZ" dirty="0" smtClean="0"/>
              <a:t> </a:t>
            </a:r>
            <a:r>
              <a:rPr lang="cs-CZ" dirty="0" err="1" smtClean="0"/>
              <a:t>Sci</a:t>
            </a:r>
            <a:r>
              <a:rPr lang="cs-CZ" dirty="0" smtClean="0"/>
              <a:t> U S A. 2011 July 5; 108(27): 11145–11150.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22011"/>
            <a:ext cx="7924800" cy="1930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5974" y="4105569"/>
            <a:ext cx="7383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Diffusive species indicated by ellipses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Short range inhibitor </a:t>
            </a:r>
            <a:r>
              <a:rPr lang="en-US" sz="2400" b="1" dirty="0" smtClean="0"/>
              <a:t>u</a:t>
            </a:r>
            <a:r>
              <a:rPr lang="en-US" sz="2400" dirty="0" smtClean="0"/>
              <a:t> and long range, slowly varying activator </a:t>
            </a:r>
            <a:r>
              <a:rPr lang="en-US" sz="2400" b="1" dirty="0" smtClean="0"/>
              <a:t>h</a:t>
            </a:r>
            <a:r>
              <a:rPr lang="en-US" sz="2400" dirty="0" smtClean="0"/>
              <a:t> together lead to propagating wave of patterned R8’s with high </a:t>
            </a:r>
            <a:r>
              <a:rPr lang="en-US" sz="2400" b="1" dirty="0" err="1" smtClean="0"/>
              <a:t>Ato</a:t>
            </a:r>
            <a:r>
              <a:rPr lang="en-US" sz="2400" dirty="0" smtClean="0"/>
              <a:t> and </a:t>
            </a:r>
            <a:r>
              <a:rPr lang="en-US" sz="2400" b="1" dirty="0" err="1" smtClean="0"/>
              <a:t>Sen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51249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Differentiation of neurons is regulated by Notch and EGFR signaling</a:t>
            </a:r>
            <a:endParaRPr lang="en-US" dirty="0"/>
          </a:p>
        </p:txBody>
      </p:sp>
      <p:pic>
        <p:nvPicPr>
          <p:cNvPr id="4" name="Picture 3" descr="model schemat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236" y="1622027"/>
            <a:ext cx="5955055" cy="435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272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1833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Antagonistic signaling control differentiation decision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86"/>
          <a:stretch/>
        </p:blipFill>
        <p:spPr>
          <a:xfrm>
            <a:off x="12236" y="1118818"/>
            <a:ext cx="9119528" cy="33934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210845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 smtClean="0"/>
              <a:t>Image reproduced from</a:t>
            </a:r>
            <a:r>
              <a:rPr lang="en-US" sz="1600" dirty="0" smtClean="0">
                <a:solidFill>
                  <a:srgbClr val="000000"/>
                </a:solidFill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effectLst>
                  <a:outerShdw blurRad="914400" dist="38100" dir="2700000">
                    <a:srgbClr val="000000">
                      <a:alpha val="43000"/>
                    </a:srgbClr>
                  </a:outerShdw>
                </a:effectLst>
                <a:ea typeface="ＭＳ Ｐゴシック" charset="-128"/>
                <a:cs typeface="Helvetica"/>
              </a:rPr>
              <a:t>Pulsing and ratio modulation of the ETS transcription factors Yan and Pointed regulate the transit to differentiation</a:t>
            </a:r>
            <a:r>
              <a:rPr lang="en-US" sz="1600" b="1" dirty="0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poster by </a:t>
            </a:r>
            <a:r>
              <a:rPr lang="en-US" sz="1600" b="1" dirty="0" err="1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Nicolás</a:t>
            </a:r>
            <a:r>
              <a:rPr lang="en-US" sz="1600" b="1" dirty="0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Peláez</a:t>
            </a:r>
            <a:r>
              <a:rPr lang="en-US" sz="1600" b="1" dirty="0" smtClean="0">
                <a:solidFill>
                  <a:srgbClr val="000000"/>
                </a:solidFill>
                <a:ea typeface="ＭＳ Ｐゴシック" charset="-128"/>
                <a:cs typeface="Helvetica"/>
              </a:rPr>
              <a:t> et al. 2014</a:t>
            </a:r>
          </a:p>
          <a:p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36352" y="4533613"/>
            <a:ext cx="3692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Multipotent</a:t>
            </a:r>
            <a:r>
              <a:rPr lang="en-US" sz="2400" dirty="0"/>
              <a:t> </a:t>
            </a:r>
            <a:r>
              <a:rPr lang="en-US" sz="2400" dirty="0" smtClean="0"/>
              <a:t>Precursor State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214752" y="4533613"/>
            <a:ext cx="3242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Differentiating Cell State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69342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744</Words>
  <Application>Microsoft Macintosh PowerPoint</Application>
  <PresentationFormat>On-screen Show (4:3)</PresentationFormat>
  <Paragraphs>140</Paragraphs>
  <Slides>20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Office Theme</vt:lpstr>
      <vt:lpstr>1_Office Theme</vt:lpstr>
      <vt:lpstr>Microsoft Word Document</vt:lpstr>
      <vt:lpstr>Stochastic Yan Network in Fly Eye Development</vt:lpstr>
      <vt:lpstr>Drosophila eye is composed of a regular array of ommatidium</vt:lpstr>
      <vt:lpstr>PowerPoint Presentation</vt:lpstr>
      <vt:lpstr>PowerPoint Presentation</vt:lpstr>
      <vt:lpstr>PowerPoint Presentation</vt:lpstr>
      <vt:lpstr>PowerPoint Presentation</vt:lpstr>
      <vt:lpstr>‘Switch and Template’ patterning mechanism</vt:lpstr>
      <vt:lpstr>Differentiation of neurons is regulated by Notch and EGFR signaling</vt:lpstr>
      <vt:lpstr>Antagonistic signaling control differentiation decision</vt:lpstr>
      <vt:lpstr>Mechanisms of Yan regulation</vt:lpstr>
      <vt:lpstr>Experimental Yan Dynamics</vt:lpstr>
      <vt:lpstr>Experimental Yan dynamics in differentiating cells</vt:lpstr>
      <vt:lpstr>Yan dynamics in EGFR mutant backgrounds</vt:lpstr>
      <vt:lpstr>Stochastic model of Yan network in an individual cell</vt:lpstr>
      <vt:lpstr>Mae/miR7 promoter site model</vt:lpstr>
      <vt:lpstr>Mae/miR-7 promoter occupancy </vt:lpstr>
      <vt:lpstr>Simulated Yan network dynamics</vt:lpstr>
      <vt:lpstr>Simulated EGFR modulation </vt:lpstr>
      <vt:lpstr>Experimental Yan Noise</vt:lpstr>
      <vt:lpstr>Yan Noise in EGFR mutant background</vt:lpstr>
    </vt:vector>
  </TitlesOfParts>
  <Company>University of Chicago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Stochastic Yan Network in Fly Eye Development</dc:title>
  <dc:creator>Herman Gudjonson</dc:creator>
  <cp:lastModifiedBy>Herman Gudjonson</cp:lastModifiedBy>
  <cp:revision>43</cp:revision>
  <dcterms:created xsi:type="dcterms:W3CDTF">2015-04-23T16:20:41Z</dcterms:created>
  <dcterms:modified xsi:type="dcterms:W3CDTF">2015-04-23T18:56:01Z</dcterms:modified>
</cp:coreProperties>
</file>

<file path=docProps/thumbnail.jpeg>
</file>